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4"/>
  </p:sldMasterIdLst>
  <p:notesMasterIdLst>
    <p:notesMasterId r:id="rId15"/>
  </p:notesMasterIdLst>
  <p:handoutMasterIdLst>
    <p:handoutMasterId r:id="rId16"/>
  </p:handoutMasterIdLst>
  <p:sldIdLst>
    <p:sldId id="1127" r:id="rId5"/>
    <p:sldId id="1462" r:id="rId6"/>
    <p:sldId id="1463" r:id="rId7"/>
    <p:sldId id="1464" r:id="rId8"/>
    <p:sldId id="1465" r:id="rId9"/>
    <p:sldId id="1467" r:id="rId10"/>
    <p:sldId id="1468" r:id="rId11"/>
    <p:sldId id="1469" r:id="rId12"/>
    <p:sldId id="1470" r:id="rId13"/>
    <p:sldId id="1473" r:id="rId14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88" userDrawn="1">
          <p15:clr>
            <a:srgbClr val="A4A3A4"/>
          </p15:clr>
        </p15:guide>
        <p15:guide id="5" pos="3056" userDrawn="1">
          <p15:clr>
            <a:srgbClr val="A4A3A4"/>
          </p15:clr>
        </p15:guide>
        <p15:guide id="6" pos="2676" userDrawn="1">
          <p15:clr>
            <a:srgbClr val="A4A3A4"/>
          </p15:clr>
        </p15:guide>
        <p15:guide id="7" orient="horz" pos="1071" userDrawn="1">
          <p15:clr>
            <a:srgbClr val="A4A3A4"/>
          </p15:clr>
        </p15:guide>
        <p15:guide id="8" pos="2336" userDrawn="1">
          <p15:clr>
            <a:srgbClr val="A4A3A4"/>
          </p15:clr>
        </p15:guide>
        <p15:guide id="9" orient="horz" pos="2418">
          <p15:clr>
            <a:srgbClr val="A4A3A4"/>
          </p15:clr>
        </p15:guide>
        <p15:guide id="10" pos="9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ьяченко Никита Александрович" initials="ДНА" lastIdx="1" clrIdx="0"/>
  <p:cmAuthor id="2" name="Новомлинский Э.В." initials="НЭ" lastIdx="4" clrIdx="1"/>
  <p:cmAuthor id="3" name="Кормаков А.А." initials="КАА" lastIdx="2" clrIdx="2"/>
  <p:cmAuthor id="4" name="Калинин Алексей Анатольевич" initials="КАА" lastIdx="2" clrIdx="3"/>
  <p:cmAuthor id="5" name="Воронцова Анастасия Павловна" initials="ВАП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C"/>
    <a:srgbClr val="DFEBF7"/>
    <a:srgbClr val="558ED5"/>
    <a:srgbClr val="185994"/>
    <a:srgbClr val="FFFF99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2933" autoAdjust="0"/>
  </p:normalViewPr>
  <p:slideViewPr>
    <p:cSldViewPr snapToGrid="0">
      <p:cViewPr varScale="1">
        <p:scale>
          <a:sx n="70" d="100"/>
          <a:sy n="70" d="100"/>
        </p:scale>
        <p:origin x="1980" y="72"/>
      </p:cViewPr>
      <p:guideLst>
        <p:guide pos="288"/>
        <p:guide pos="3056"/>
        <p:guide pos="2676"/>
        <p:guide orient="horz" pos="1071"/>
        <p:guide pos="2336"/>
        <p:guide orient="horz" pos="2418"/>
        <p:guide pos="909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2312"/>
    </p:cViewPr>
  </p:sorterViewPr>
  <p:notesViewPr>
    <p:cSldViewPr snapToGrid="0">
      <p:cViewPr varScale="1">
        <p:scale>
          <a:sx n="78" d="100"/>
          <a:sy n="78" d="100"/>
        </p:scale>
        <p:origin x="-3366" y="-108"/>
      </p:cViewPr>
      <p:guideLst>
        <p:guide orient="horz" pos="2140"/>
        <p:guide pos="312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3B266-86E0-49ED-9EB6-D1CFA3405DF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C4F993-3024-4829-B651-4C5311B76075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PF Din Text Cond Pro Medium" charset="0"/>
              <a:cs typeface="Times New Roman" panose="02020603050405020304" pitchFamily="18" charset="0"/>
            </a:rPr>
            <a:t>ОСНОВНЫЕ НАПРАВЛЕНИЯ МОЛОДЕЖНОЙ ПОЛИТИКИ</a:t>
          </a:r>
          <a:endParaRPr lang="ru-RU" dirty="0"/>
        </a:p>
      </dgm:t>
    </dgm:pt>
    <dgm:pt modelId="{F133F81C-B69E-47C3-933E-F4ED1A6E2737}" type="parTrans" cxnId="{9A98FB6E-A028-4BD1-83E2-EE9CFCCA3847}">
      <dgm:prSet/>
      <dgm:spPr/>
      <dgm:t>
        <a:bodyPr/>
        <a:lstStyle/>
        <a:p>
          <a:endParaRPr lang="ru-RU"/>
        </a:p>
      </dgm:t>
    </dgm:pt>
    <dgm:pt modelId="{024BD8F3-9C5A-4CD4-A526-6250CFE03E21}" type="sibTrans" cxnId="{9A98FB6E-A028-4BD1-83E2-EE9CFCCA3847}">
      <dgm:prSet/>
      <dgm:spPr/>
      <dgm:t>
        <a:bodyPr/>
        <a:lstStyle/>
        <a:p>
          <a:endParaRPr lang="ru-RU"/>
        </a:p>
      </dgm:t>
    </dgm:pt>
    <dgm:pt modelId="{90816CA7-2DD0-43C0-BAC4-3068B2594D7A}">
      <dgm:prSet phldrT="[Текст]" custT="1"/>
      <dgm:spPr>
        <a:solidFill>
          <a:srgbClr val="005B9C"/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КОРПОРАТИВНЫЕ МЕРОПРИЯТИЯ</a:t>
          </a:r>
          <a:endParaRPr lang="ru-RU" sz="2400" dirty="0"/>
        </a:p>
      </dgm:t>
    </dgm:pt>
    <dgm:pt modelId="{8D6DCBDD-7EFD-4569-B1BF-190ACC3695B8}" type="parTrans" cxnId="{F4002CB4-4553-4293-8DFC-8741DB266D1A}">
      <dgm:prSet/>
      <dgm:spPr/>
      <dgm:t>
        <a:bodyPr/>
        <a:lstStyle/>
        <a:p>
          <a:endParaRPr lang="ru-RU"/>
        </a:p>
      </dgm:t>
    </dgm:pt>
    <dgm:pt modelId="{44EECED8-9562-4A04-87FF-1B26FD8D263C}" type="sibTrans" cxnId="{F4002CB4-4553-4293-8DFC-8741DB266D1A}">
      <dgm:prSet/>
      <dgm:spPr/>
      <dgm:t>
        <a:bodyPr/>
        <a:lstStyle/>
        <a:p>
          <a:endParaRPr lang="ru-RU"/>
        </a:p>
      </dgm:t>
    </dgm:pt>
    <dgm:pt modelId="{7A701D2F-7CD7-4C01-8FC5-DB20EE0C40A2}">
      <dgm:prSet phldrT="[Текст]" custT="1"/>
      <dgm:spPr>
        <a:solidFill>
          <a:srgbClr val="005B9C"/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ЦЕЛЕВАЯ</a:t>
          </a:r>
          <a:b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</a:t>
          </a:r>
          <a:endParaRPr lang="ru-RU" sz="2400" dirty="0"/>
        </a:p>
      </dgm:t>
    </dgm:pt>
    <dgm:pt modelId="{B9174016-546B-49BA-9016-BC4C06C64C07}" type="parTrans" cxnId="{9FAEBE4D-74EC-4DEB-88A5-7DD8E1929432}">
      <dgm:prSet/>
      <dgm:spPr/>
      <dgm:t>
        <a:bodyPr/>
        <a:lstStyle/>
        <a:p>
          <a:endParaRPr lang="ru-RU"/>
        </a:p>
      </dgm:t>
    </dgm:pt>
    <dgm:pt modelId="{64687F94-4285-44B1-9E6E-9B9935B06455}" type="sibTrans" cxnId="{9FAEBE4D-74EC-4DEB-88A5-7DD8E1929432}">
      <dgm:prSet/>
      <dgm:spPr/>
      <dgm:t>
        <a:bodyPr/>
        <a:lstStyle/>
        <a:p>
          <a:endParaRPr lang="ru-RU"/>
        </a:p>
      </dgm:t>
    </dgm:pt>
    <dgm:pt modelId="{19554CE5-84E1-4D00-A1E5-ADEE0E038DA2}">
      <dgm:prSet phldrT="[Текст]" custT="1"/>
      <dgm:spPr>
        <a:solidFill>
          <a:srgbClr val="005B9C"/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</a:t>
          </a:r>
          <a:b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ПРАКТИКИ</a:t>
          </a:r>
          <a:endParaRPr lang="ru-RU" sz="2400" dirty="0"/>
        </a:p>
      </dgm:t>
    </dgm:pt>
    <dgm:pt modelId="{D3613F08-7EAD-4761-BA96-5D52C35F9057}" type="parTrans" cxnId="{7AF169BF-486C-4E29-970B-151046164D4D}">
      <dgm:prSet/>
      <dgm:spPr/>
      <dgm:t>
        <a:bodyPr/>
        <a:lstStyle/>
        <a:p>
          <a:endParaRPr lang="ru-RU"/>
        </a:p>
      </dgm:t>
    </dgm:pt>
    <dgm:pt modelId="{36B81916-37CD-42DE-AB56-ECFD089D52B3}" type="sibTrans" cxnId="{7AF169BF-486C-4E29-970B-151046164D4D}">
      <dgm:prSet/>
      <dgm:spPr/>
      <dgm:t>
        <a:bodyPr/>
        <a:lstStyle/>
        <a:p>
          <a:endParaRPr lang="ru-RU"/>
        </a:p>
      </dgm:t>
    </dgm:pt>
    <dgm:pt modelId="{F9AD59B1-2117-4696-ABA3-A32F89E79602}">
      <dgm:prSet phldrT="[Текст]" custT="1"/>
      <dgm:spPr>
        <a:solidFill>
          <a:srgbClr val="005B9C"/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СТУДЕНЧЕСКИЕ ЭНЕРГЕТИЧЕСКИЕ ОТРЯДЫ</a:t>
          </a:r>
          <a:endParaRPr lang="ru-RU" sz="2400" dirty="0"/>
        </a:p>
      </dgm:t>
    </dgm:pt>
    <dgm:pt modelId="{B9421948-9ED4-44F5-8385-8765A4966FDD}" type="parTrans" cxnId="{8FB25959-BDCB-42C7-83C1-EB4C07FB37F7}">
      <dgm:prSet/>
      <dgm:spPr/>
      <dgm:t>
        <a:bodyPr/>
        <a:lstStyle/>
        <a:p>
          <a:endParaRPr lang="ru-RU"/>
        </a:p>
      </dgm:t>
    </dgm:pt>
    <dgm:pt modelId="{AAB025E1-7F32-4B39-A03F-1689ACF6E02F}" type="sibTrans" cxnId="{8FB25959-BDCB-42C7-83C1-EB4C07FB37F7}">
      <dgm:prSet/>
      <dgm:spPr/>
      <dgm:t>
        <a:bodyPr/>
        <a:lstStyle/>
        <a:p>
          <a:endParaRPr lang="ru-RU"/>
        </a:p>
      </dgm:t>
    </dgm:pt>
    <dgm:pt modelId="{03C80789-DAF9-4F40-8805-81FFCED93F16}" type="pres">
      <dgm:prSet presAssocID="{C123B266-86E0-49ED-9EB6-D1CFA3405DF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6C99B5-BB16-44DC-B763-1ACBD774EB8C}" type="pres">
      <dgm:prSet presAssocID="{C123B266-86E0-49ED-9EB6-D1CFA3405DF2}" presName="matrix" presStyleCnt="0"/>
      <dgm:spPr/>
    </dgm:pt>
    <dgm:pt modelId="{4370EC23-AD83-4524-A4B8-9FAD6E9DE5AC}" type="pres">
      <dgm:prSet presAssocID="{C123B266-86E0-49ED-9EB6-D1CFA3405DF2}" presName="tile1" presStyleLbl="node1" presStyleIdx="0" presStyleCnt="4"/>
      <dgm:spPr/>
      <dgm:t>
        <a:bodyPr/>
        <a:lstStyle/>
        <a:p>
          <a:endParaRPr lang="ru-RU"/>
        </a:p>
      </dgm:t>
    </dgm:pt>
    <dgm:pt modelId="{F7DB24B3-0BAD-4277-A6B7-535491F24D9C}" type="pres">
      <dgm:prSet presAssocID="{C123B266-86E0-49ED-9EB6-D1CFA3405D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7E181-ADE5-4CE4-A08F-0A73B8D44FC2}" type="pres">
      <dgm:prSet presAssocID="{C123B266-86E0-49ED-9EB6-D1CFA3405DF2}" presName="tile2" presStyleLbl="node1" presStyleIdx="1" presStyleCnt="4"/>
      <dgm:spPr/>
      <dgm:t>
        <a:bodyPr/>
        <a:lstStyle/>
        <a:p>
          <a:endParaRPr lang="ru-RU"/>
        </a:p>
      </dgm:t>
    </dgm:pt>
    <dgm:pt modelId="{A70813D8-9BDC-4693-9E59-C75C8A146171}" type="pres">
      <dgm:prSet presAssocID="{C123B266-86E0-49ED-9EB6-D1CFA3405D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B1A19-1AC6-4828-A102-433AA8B471CC}" type="pres">
      <dgm:prSet presAssocID="{C123B266-86E0-49ED-9EB6-D1CFA3405DF2}" presName="tile3" presStyleLbl="node1" presStyleIdx="2" presStyleCnt="4"/>
      <dgm:spPr/>
      <dgm:t>
        <a:bodyPr/>
        <a:lstStyle/>
        <a:p>
          <a:endParaRPr lang="ru-RU"/>
        </a:p>
      </dgm:t>
    </dgm:pt>
    <dgm:pt modelId="{8EDC9AB6-2B3A-4406-8E1D-7FA0CCCCD1BC}" type="pres">
      <dgm:prSet presAssocID="{C123B266-86E0-49ED-9EB6-D1CFA3405D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7A44C-CFDB-479D-8AE4-7E7E6E16A59A}" type="pres">
      <dgm:prSet presAssocID="{C123B266-86E0-49ED-9EB6-D1CFA3405DF2}" presName="tile4" presStyleLbl="node1" presStyleIdx="3" presStyleCnt="4"/>
      <dgm:spPr/>
      <dgm:t>
        <a:bodyPr/>
        <a:lstStyle/>
        <a:p>
          <a:endParaRPr lang="ru-RU"/>
        </a:p>
      </dgm:t>
    </dgm:pt>
    <dgm:pt modelId="{76682669-1BA1-4666-9A15-4ABE20BD6235}" type="pres">
      <dgm:prSet presAssocID="{C123B266-86E0-49ED-9EB6-D1CFA3405D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E8714-81E8-4617-A572-C11C41EDADEC}" type="pres">
      <dgm:prSet presAssocID="{C123B266-86E0-49ED-9EB6-D1CFA3405DF2}" presName="centerTile" presStyleLbl="fgShp" presStyleIdx="0" presStyleCnt="1" custScaleX="134951" custScaleY="12890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169BF-486C-4E29-970B-151046164D4D}" srcId="{56C4F993-3024-4829-B651-4C5311B76075}" destId="{19554CE5-84E1-4D00-A1E5-ADEE0E038DA2}" srcOrd="2" destOrd="0" parTransId="{D3613F08-7EAD-4761-BA96-5D52C35F9057}" sibTransId="{36B81916-37CD-42DE-AB56-ECFD089D52B3}"/>
    <dgm:cxn modelId="{8FA1412A-036D-4533-B093-50F76FD2CE19}" type="presOf" srcId="{C123B266-86E0-49ED-9EB6-D1CFA3405DF2}" destId="{03C80789-DAF9-4F40-8805-81FFCED93F16}" srcOrd="0" destOrd="0" presId="urn:microsoft.com/office/officeart/2005/8/layout/matrix1"/>
    <dgm:cxn modelId="{BEC9D904-DEF9-4352-9A87-7DB3E120C4BC}" type="presOf" srcId="{7A701D2F-7CD7-4C01-8FC5-DB20EE0C40A2}" destId="{A70813D8-9BDC-4693-9E59-C75C8A146171}" srcOrd="1" destOrd="0" presId="urn:microsoft.com/office/officeart/2005/8/layout/matrix1"/>
    <dgm:cxn modelId="{9A98FB6E-A028-4BD1-83E2-EE9CFCCA3847}" srcId="{C123B266-86E0-49ED-9EB6-D1CFA3405DF2}" destId="{56C4F993-3024-4829-B651-4C5311B76075}" srcOrd="0" destOrd="0" parTransId="{F133F81C-B69E-47C3-933E-F4ED1A6E2737}" sibTransId="{024BD8F3-9C5A-4CD4-A526-6250CFE03E21}"/>
    <dgm:cxn modelId="{A4FC0F5C-5C50-410F-A938-1E373737BA7F}" type="presOf" srcId="{19554CE5-84E1-4D00-A1E5-ADEE0E038DA2}" destId="{5C2B1A19-1AC6-4828-A102-433AA8B471CC}" srcOrd="0" destOrd="0" presId="urn:microsoft.com/office/officeart/2005/8/layout/matrix1"/>
    <dgm:cxn modelId="{7DFA573D-C744-4FE7-A4C5-1149FF1CB5BF}" type="presOf" srcId="{56C4F993-3024-4829-B651-4C5311B76075}" destId="{E71E8714-81E8-4617-A572-C11C41EDADEC}" srcOrd="0" destOrd="0" presId="urn:microsoft.com/office/officeart/2005/8/layout/matrix1"/>
    <dgm:cxn modelId="{9FAEBE4D-74EC-4DEB-88A5-7DD8E1929432}" srcId="{56C4F993-3024-4829-B651-4C5311B76075}" destId="{7A701D2F-7CD7-4C01-8FC5-DB20EE0C40A2}" srcOrd="1" destOrd="0" parTransId="{B9174016-546B-49BA-9016-BC4C06C64C07}" sibTransId="{64687F94-4285-44B1-9E6E-9B9935B06455}"/>
    <dgm:cxn modelId="{0D783135-B015-4446-829F-1CE3EB697CE7}" type="presOf" srcId="{F9AD59B1-2117-4696-ABA3-A32F89E79602}" destId="{76682669-1BA1-4666-9A15-4ABE20BD6235}" srcOrd="1" destOrd="0" presId="urn:microsoft.com/office/officeart/2005/8/layout/matrix1"/>
    <dgm:cxn modelId="{F4002CB4-4553-4293-8DFC-8741DB266D1A}" srcId="{56C4F993-3024-4829-B651-4C5311B76075}" destId="{90816CA7-2DD0-43C0-BAC4-3068B2594D7A}" srcOrd="0" destOrd="0" parTransId="{8D6DCBDD-7EFD-4569-B1BF-190ACC3695B8}" sibTransId="{44EECED8-9562-4A04-87FF-1B26FD8D263C}"/>
    <dgm:cxn modelId="{5FCDA354-8EB7-4316-88AF-F8CE0DF8A382}" type="presOf" srcId="{90816CA7-2DD0-43C0-BAC4-3068B2594D7A}" destId="{F7DB24B3-0BAD-4277-A6B7-535491F24D9C}" srcOrd="1" destOrd="0" presId="urn:microsoft.com/office/officeart/2005/8/layout/matrix1"/>
    <dgm:cxn modelId="{993EDE4E-BB36-467B-B12A-5EF077494012}" type="presOf" srcId="{19554CE5-84E1-4D00-A1E5-ADEE0E038DA2}" destId="{8EDC9AB6-2B3A-4406-8E1D-7FA0CCCCD1BC}" srcOrd="1" destOrd="0" presId="urn:microsoft.com/office/officeart/2005/8/layout/matrix1"/>
    <dgm:cxn modelId="{014F4628-226D-4F87-86B0-7F151C385860}" type="presOf" srcId="{7A701D2F-7CD7-4C01-8FC5-DB20EE0C40A2}" destId="{8757E181-ADE5-4CE4-A08F-0A73B8D44FC2}" srcOrd="0" destOrd="0" presId="urn:microsoft.com/office/officeart/2005/8/layout/matrix1"/>
    <dgm:cxn modelId="{FB5CF235-D696-4B27-B52A-4347DC917FE8}" type="presOf" srcId="{90816CA7-2DD0-43C0-BAC4-3068B2594D7A}" destId="{4370EC23-AD83-4524-A4B8-9FAD6E9DE5AC}" srcOrd="0" destOrd="0" presId="urn:microsoft.com/office/officeart/2005/8/layout/matrix1"/>
    <dgm:cxn modelId="{8FB25959-BDCB-42C7-83C1-EB4C07FB37F7}" srcId="{56C4F993-3024-4829-B651-4C5311B76075}" destId="{F9AD59B1-2117-4696-ABA3-A32F89E79602}" srcOrd="3" destOrd="0" parTransId="{B9421948-9ED4-44F5-8385-8765A4966FDD}" sibTransId="{AAB025E1-7F32-4B39-A03F-1689ACF6E02F}"/>
    <dgm:cxn modelId="{13166789-13A6-476D-8908-E9E6DBAEA311}" type="presOf" srcId="{F9AD59B1-2117-4696-ABA3-A32F89E79602}" destId="{8687A44C-CFDB-479D-8AE4-7E7E6E16A59A}" srcOrd="0" destOrd="0" presId="urn:microsoft.com/office/officeart/2005/8/layout/matrix1"/>
    <dgm:cxn modelId="{0BBF65E6-2FEB-4AB7-9BC6-8ED40EE57ECB}" type="presParOf" srcId="{03C80789-DAF9-4F40-8805-81FFCED93F16}" destId="{F66C99B5-BB16-44DC-B763-1ACBD774EB8C}" srcOrd="0" destOrd="0" presId="urn:microsoft.com/office/officeart/2005/8/layout/matrix1"/>
    <dgm:cxn modelId="{C5D476E4-7C39-4604-A19A-612BAC5651D2}" type="presParOf" srcId="{F66C99B5-BB16-44DC-B763-1ACBD774EB8C}" destId="{4370EC23-AD83-4524-A4B8-9FAD6E9DE5AC}" srcOrd="0" destOrd="0" presId="urn:microsoft.com/office/officeart/2005/8/layout/matrix1"/>
    <dgm:cxn modelId="{0E568AD4-B64F-40E2-83BD-B7C4A88A1929}" type="presParOf" srcId="{F66C99B5-BB16-44DC-B763-1ACBD774EB8C}" destId="{F7DB24B3-0BAD-4277-A6B7-535491F24D9C}" srcOrd="1" destOrd="0" presId="urn:microsoft.com/office/officeart/2005/8/layout/matrix1"/>
    <dgm:cxn modelId="{E3EA1E56-B191-4E6F-8C4C-0EC741DC830B}" type="presParOf" srcId="{F66C99B5-BB16-44DC-B763-1ACBD774EB8C}" destId="{8757E181-ADE5-4CE4-A08F-0A73B8D44FC2}" srcOrd="2" destOrd="0" presId="urn:microsoft.com/office/officeart/2005/8/layout/matrix1"/>
    <dgm:cxn modelId="{E7266352-2825-40CD-8547-263809AA50F4}" type="presParOf" srcId="{F66C99B5-BB16-44DC-B763-1ACBD774EB8C}" destId="{A70813D8-9BDC-4693-9E59-C75C8A146171}" srcOrd="3" destOrd="0" presId="urn:microsoft.com/office/officeart/2005/8/layout/matrix1"/>
    <dgm:cxn modelId="{CF9F22F4-471B-48C2-9C0C-2EB1C0340129}" type="presParOf" srcId="{F66C99B5-BB16-44DC-B763-1ACBD774EB8C}" destId="{5C2B1A19-1AC6-4828-A102-433AA8B471CC}" srcOrd="4" destOrd="0" presId="urn:microsoft.com/office/officeart/2005/8/layout/matrix1"/>
    <dgm:cxn modelId="{EE6F9E94-4F9C-4FFE-AFF6-F1E9F6FDAB22}" type="presParOf" srcId="{F66C99B5-BB16-44DC-B763-1ACBD774EB8C}" destId="{8EDC9AB6-2B3A-4406-8E1D-7FA0CCCCD1BC}" srcOrd="5" destOrd="0" presId="urn:microsoft.com/office/officeart/2005/8/layout/matrix1"/>
    <dgm:cxn modelId="{CDFC6443-DD0D-4104-91B7-FC6D4EED9FFE}" type="presParOf" srcId="{F66C99B5-BB16-44DC-B763-1ACBD774EB8C}" destId="{8687A44C-CFDB-479D-8AE4-7E7E6E16A59A}" srcOrd="6" destOrd="0" presId="urn:microsoft.com/office/officeart/2005/8/layout/matrix1"/>
    <dgm:cxn modelId="{95F83D7B-1F27-4070-8E8C-88F33C847C54}" type="presParOf" srcId="{F66C99B5-BB16-44DC-B763-1ACBD774EB8C}" destId="{76682669-1BA1-4666-9A15-4ABE20BD6235}" srcOrd="7" destOrd="0" presId="urn:microsoft.com/office/officeart/2005/8/layout/matrix1"/>
    <dgm:cxn modelId="{5B2CC1B4-891F-40E0-ABDF-856841E9B6CB}" type="presParOf" srcId="{03C80789-DAF9-4F40-8805-81FFCED93F16}" destId="{E71E8714-81E8-4617-A572-C11C41EDADEC}" srcOrd="1" destOrd="0" presId="urn:microsoft.com/office/officeart/2005/8/layout/matrix1"/>
  </dgm:cxnLst>
  <dgm:bg>
    <a:solidFill>
      <a:schemeClr val="accent1">
        <a:hueOff val="0"/>
        <a:satOff val="0"/>
        <a:lumOff val="0"/>
        <a:alpha val="99000"/>
      </a:schemeClr>
    </a:solidFill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A9940D-1D7D-478B-AED5-47A81A50645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B843B8-C1C9-4086-A7B4-189A09FF565F}">
      <dgm:prSet phldrT="[Текст]"/>
      <dgm:spPr/>
      <dgm:t>
        <a:bodyPr/>
        <a:lstStyle/>
        <a:p>
          <a:r>
            <a:rPr lang="ru-RU" dirty="0" smtClean="0"/>
            <a:t>113</a:t>
          </a:r>
          <a:endParaRPr lang="ru-RU" dirty="0"/>
        </a:p>
      </dgm:t>
    </dgm:pt>
    <dgm:pt modelId="{74996AA5-0D30-40D9-B988-5407B94C259B}" type="parTrans" cxnId="{12722A14-B9AD-4241-8007-75D98D2FD571}">
      <dgm:prSet/>
      <dgm:spPr/>
      <dgm:t>
        <a:bodyPr/>
        <a:lstStyle/>
        <a:p>
          <a:endParaRPr lang="ru-RU"/>
        </a:p>
      </dgm:t>
    </dgm:pt>
    <dgm:pt modelId="{0F9E379C-89FC-4033-9E85-2A955B976344}" type="sibTrans" cxnId="{12722A14-B9AD-4241-8007-75D98D2FD571}">
      <dgm:prSet/>
      <dgm:spPr/>
      <dgm:t>
        <a:bodyPr/>
        <a:lstStyle/>
        <a:p>
          <a:endParaRPr lang="ru-RU"/>
        </a:p>
      </dgm:t>
    </dgm:pt>
    <dgm:pt modelId="{DE9B261B-8BC6-4BBE-B968-D8E9DF847218}">
      <dgm:prSet phldrT="[Текст]"/>
      <dgm:spPr/>
      <dgm:t>
        <a:bodyPr/>
        <a:lstStyle/>
        <a:p>
          <a:r>
            <a:rPr lang="ru-RU" dirty="0" smtClean="0"/>
            <a:t>260</a:t>
          </a:r>
          <a:endParaRPr lang="ru-RU" dirty="0"/>
        </a:p>
      </dgm:t>
    </dgm:pt>
    <dgm:pt modelId="{D4586BC0-3338-4D8F-8559-037F81FD655E}" type="parTrans" cxnId="{66329E35-13EC-460E-9BD0-BBD7E55F2083}">
      <dgm:prSet/>
      <dgm:spPr/>
      <dgm:t>
        <a:bodyPr/>
        <a:lstStyle/>
        <a:p>
          <a:endParaRPr lang="ru-RU"/>
        </a:p>
      </dgm:t>
    </dgm:pt>
    <dgm:pt modelId="{32152E0E-CE14-499B-84C9-568B78AAAF79}" type="sibTrans" cxnId="{66329E35-13EC-460E-9BD0-BBD7E55F2083}">
      <dgm:prSet/>
      <dgm:spPr/>
      <dgm:t>
        <a:bodyPr/>
        <a:lstStyle/>
        <a:p>
          <a:endParaRPr lang="ru-RU"/>
        </a:p>
      </dgm:t>
    </dgm:pt>
    <dgm:pt modelId="{B1913D06-3727-4D3B-B301-8D4F6A80E6DD}">
      <dgm:prSet phldrT="[Текст]"/>
      <dgm:spPr/>
      <dgm:t>
        <a:bodyPr/>
        <a:lstStyle/>
        <a:p>
          <a:r>
            <a:rPr lang="ru-RU" dirty="0" smtClean="0"/>
            <a:t>212</a:t>
          </a:r>
          <a:endParaRPr lang="ru-RU" dirty="0"/>
        </a:p>
      </dgm:t>
    </dgm:pt>
    <dgm:pt modelId="{37054977-1AE8-4C6E-8CDC-9CE402287609}" type="parTrans" cxnId="{1059C422-496F-484D-9A1B-1C44AD19F8DA}">
      <dgm:prSet/>
      <dgm:spPr/>
      <dgm:t>
        <a:bodyPr/>
        <a:lstStyle/>
        <a:p>
          <a:endParaRPr lang="ru-RU"/>
        </a:p>
      </dgm:t>
    </dgm:pt>
    <dgm:pt modelId="{081C4AC9-B21D-43DB-9C14-55B46EF4D28E}" type="sibTrans" cxnId="{1059C422-496F-484D-9A1B-1C44AD19F8DA}">
      <dgm:prSet/>
      <dgm:spPr/>
      <dgm:t>
        <a:bodyPr/>
        <a:lstStyle/>
        <a:p>
          <a:endParaRPr lang="ru-RU"/>
        </a:p>
      </dgm:t>
    </dgm:pt>
    <dgm:pt modelId="{F6911367-784A-4E09-9CEF-D3A24D0E55EF}" type="pres">
      <dgm:prSet presAssocID="{56A9940D-1D7D-478B-AED5-47A81A50645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A8E73A3-7EE0-407F-A5CE-1D7BFFA59C0D}" type="pres">
      <dgm:prSet presAssocID="{F6B843B8-C1C9-4086-A7B4-189A09FF565F}" presName="Accent1" presStyleCnt="0"/>
      <dgm:spPr/>
    </dgm:pt>
    <dgm:pt modelId="{F4AEBEFF-3C2B-4E3C-B673-588A20A484D2}" type="pres">
      <dgm:prSet presAssocID="{F6B843B8-C1C9-4086-A7B4-189A09FF565F}" presName="Accent" presStyleLbl="node1" presStyleIdx="0" presStyleCnt="3"/>
      <dgm:spPr>
        <a:solidFill>
          <a:schemeClr val="bg2"/>
        </a:solidFill>
      </dgm:spPr>
    </dgm:pt>
    <dgm:pt modelId="{97F02775-FCB6-4CC2-AA66-5325E770D3AD}" type="pres">
      <dgm:prSet presAssocID="{F6B843B8-C1C9-4086-A7B4-189A09FF565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4C426-1BF6-40C3-B7C3-407D84B81A4B}" type="pres">
      <dgm:prSet presAssocID="{DE9B261B-8BC6-4BBE-B968-D8E9DF847218}" presName="Accent2" presStyleCnt="0"/>
      <dgm:spPr/>
    </dgm:pt>
    <dgm:pt modelId="{0FCB8542-42C1-4961-B9A7-0A593DDB356F}" type="pres">
      <dgm:prSet presAssocID="{DE9B261B-8BC6-4BBE-B968-D8E9DF847218}" presName="Accent" presStyleLbl="node1" presStyleIdx="1" presStyleCnt="3"/>
      <dgm:spPr>
        <a:solidFill>
          <a:srgbClr val="005B9C"/>
        </a:solidFill>
      </dgm:spPr>
    </dgm:pt>
    <dgm:pt modelId="{F0B7623C-6A04-49E0-BA2B-FA375785DA7B}" type="pres">
      <dgm:prSet presAssocID="{DE9B261B-8BC6-4BBE-B968-D8E9DF84721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731C0-9519-4319-95C7-4F1E4AA73223}" type="pres">
      <dgm:prSet presAssocID="{B1913D06-3727-4D3B-B301-8D4F6A80E6DD}" presName="Accent3" presStyleCnt="0"/>
      <dgm:spPr/>
    </dgm:pt>
    <dgm:pt modelId="{32AD348B-ECDC-4D11-9718-4529AFD85F9B}" type="pres">
      <dgm:prSet presAssocID="{B1913D06-3727-4D3B-B301-8D4F6A80E6DD}" presName="Accent" presStyleLbl="node1" presStyleIdx="2" presStyleCnt="3"/>
      <dgm:spPr>
        <a:solidFill>
          <a:srgbClr val="005B9C"/>
        </a:solidFill>
        <a:ln>
          <a:solidFill>
            <a:schemeClr val="bg2"/>
          </a:solidFill>
        </a:ln>
      </dgm:spPr>
    </dgm:pt>
    <dgm:pt modelId="{D263555E-D39A-4687-8711-57AD973BF145}" type="pres">
      <dgm:prSet presAssocID="{B1913D06-3727-4D3B-B301-8D4F6A80E6D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94E8F2-7B83-45D2-99F2-5DA3B670DD2B}" type="presOf" srcId="{56A9940D-1D7D-478B-AED5-47A81A506453}" destId="{F6911367-784A-4E09-9CEF-D3A24D0E55EF}" srcOrd="0" destOrd="0" presId="urn:microsoft.com/office/officeart/2009/layout/CircleArrowProcess"/>
    <dgm:cxn modelId="{66329E35-13EC-460E-9BD0-BBD7E55F2083}" srcId="{56A9940D-1D7D-478B-AED5-47A81A506453}" destId="{DE9B261B-8BC6-4BBE-B968-D8E9DF847218}" srcOrd="1" destOrd="0" parTransId="{D4586BC0-3338-4D8F-8559-037F81FD655E}" sibTransId="{32152E0E-CE14-499B-84C9-568B78AAAF79}"/>
    <dgm:cxn modelId="{12722A14-B9AD-4241-8007-75D98D2FD571}" srcId="{56A9940D-1D7D-478B-AED5-47A81A506453}" destId="{F6B843B8-C1C9-4086-A7B4-189A09FF565F}" srcOrd="0" destOrd="0" parTransId="{74996AA5-0D30-40D9-B988-5407B94C259B}" sibTransId="{0F9E379C-89FC-4033-9E85-2A955B976344}"/>
    <dgm:cxn modelId="{1059C422-496F-484D-9A1B-1C44AD19F8DA}" srcId="{56A9940D-1D7D-478B-AED5-47A81A506453}" destId="{B1913D06-3727-4D3B-B301-8D4F6A80E6DD}" srcOrd="2" destOrd="0" parTransId="{37054977-1AE8-4C6E-8CDC-9CE402287609}" sibTransId="{081C4AC9-B21D-43DB-9C14-55B46EF4D28E}"/>
    <dgm:cxn modelId="{6AF84A1D-7FE6-4F10-82BB-558C55F2762E}" type="presOf" srcId="{B1913D06-3727-4D3B-B301-8D4F6A80E6DD}" destId="{D263555E-D39A-4687-8711-57AD973BF145}" srcOrd="0" destOrd="0" presId="urn:microsoft.com/office/officeart/2009/layout/CircleArrowProcess"/>
    <dgm:cxn modelId="{612625D1-F8E6-4004-9BDD-B593A3BF065F}" type="presOf" srcId="{F6B843B8-C1C9-4086-A7B4-189A09FF565F}" destId="{97F02775-FCB6-4CC2-AA66-5325E770D3AD}" srcOrd="0" destOrd="0" presId="urn:microsoft.com/office/officeart/2009/layout/CircleArrowProcess"/>
    <dgm:cxn modelId="{AA4E929E-6BE5-424F-811A-C13F3E9B9435}" type="presOf" srcId="{DE9B261B-8BC6-4BBE-B968-D8E9DF847218}" destId="{F0B7623C-6A04-49E0-BA2B-FA375785DA7B}" srcOrd="0" destOrd="0" presId="urn:microsoft.com/office/officeart/2009/layout/CircleArrowProcess"/>
    <dgm:cxn modelId="{FB87F2B2-92EE-4755-B5BB-B7C47ABEE737}" type="presParOf" srcId="{F6911367-784A-4E09-9CEF-D3A24D0E55EF}" destId="{7A8E73A3-7EE0-407F-A5CE-1D7BFFA59C0D}" srcOrd="0" destOrd="0" presId="urn:microsoft.com/office/officeart/2009/layout/CircleArrowProcess"/>
    <dgm:cxn modelId="{D4C2662C-BCCD-4B1F-8BF0-510BEAEDCDD7}" type="presParOf" srcId="{7A8E73A3-7EE0-407F-A5CE-1D7BFFA59C0D}" destId="{F4AEBEFF-3C2B-4E3C-B673-588A20A484D2}" srcOrd="0" destOrd="0" presId="urn:microsoft.com/office/officeart/2009/layout/CircleArrowProcess"/>
    <dgm:cxn modelId="{189CF67B-07D9-4D9E-A8B1-5230BB0192D2}" type="presParOf" srcId="{F6911367-784A-4E09-9CEF-D3A24D0E55EF}" destId="{97F02775-FCB6-4CC2-AA66-5325E770D3AD}" srcOrd="1" destOrd="0" presId="urn:microsoft.com/office/officeart/2009/layout/CircleArrowProcess"/>
    <dgm:cxn modelId="{BBA42708-9F0F-4A4F-9ACB-36A0B9756C25}" type="presParOf" srcId="{F6911367-784A-4E09-9CEF-D3A24D0E55EF}" destId="{0F34C426-1BF6-40C3-B7C3-407D84B81A4B}" srcOrd="2" destOrd="0" presId="urn:microsoft.com/office/officeart/2009/layout/CircleArrowProcess"/>
    <dgm:cxn modelId="{B29D655E-65DE-4875-B121-4B744D902368}" type="presParOf" srcId="{0F34C426-1BF6-40C3-B7C3-407D84B81A4B}" destId="{0FCB8542-42C1-4961-B9A7-0A593DDB356F}" srcOrd="0" destOrd="0" presId="urn:microsoft.com/office/officeart/2009/layout/CircleArrowProcess"/>
    <dgm:cxn modelId="{486EF564-5EC2-4B29-B859-5FFBFD37C6E8}" type="presParOf" srcId="{F6911367-784A-4E09-9CEF-D3A24D0E55EF}" destId="{F0B7623C-6A04-49E0-BA2B-FA375785DA7B}" srcOrd="3" destOrd="0" presId="urn:microsoft.com/office/officeart/2009/layout/CircleArrowProcess"/>
    <dgm:cxn modelId="{75C78302-E799-4218-B752-65F3E5B58B0A}" type="presParOf" srcId="{F6911367-784A-4E09-9CEF-D3A24D0E55EF}" destId="{540731C0-9519-4319-95C7-4F1E4AA73223}" srcOrd="4" destOrd="0" presId="urn:microsoft.com/office/officeart/2009/layout/CircleArrowProcess"/>
    <dgm:cxn modelId="{AD4CCE84-CCE5-4C90-8830-CF0F245894EB}" type="presParOf" srcId="{540731C0-9519-4319-95C7-4F1E4AA73223}" destId="{32AD348B-ECDC-4D11-9718-4529AFD85F9B}" srcOrd="0" destOrd="0" presId="urn:microsoft.com/office/officeart/2009/layout/CircleArrowProcess"/>
    <dgm:cxn modelId="{CBE4AF99-8D50-48B6-B334-844A94D43FA2}" type="presParOf" srcId="{F6911367-784A-4E09-9CEF-D3A24D0E55EF}" destId="{D263555E-D39A-4687-8711-57AD973BF145}" srcOrd="5" destOrd="0" presId="urn:microsoft.com/office/officeart/2009/layout/CircleArrow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0EC23-AD83-4524-A4B8-9FAD6E9DE5AC}">
      <dsp:nvSpPr>
        <dsp:cNvPr id="0" name=""/>
        <dsp:cNvSpPr/>
      </dsp:nvSpPr>
      <dsp:spPr>
        <a:xfrm rot="16200000">
          <a:off x="796362" y="-796362"/>
          <a:ext cx="2522075" cy="4114800"/>
        </a:xfrm>
        <a:prstGeom prst="round1Rect">
          <a:avLst/>
        </a:prstGeom>
        <a:solidFill>
          <a:srgbClr val="005B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КОРПОРАТИВНЫЕ МЕРОПРИЯТИЯ</a:t>
          </a:r>
          <a:endParaRPr lang="ru-RU" sz="2400" kern="1200" dirty="0"/>
        </a:p>
      </dsp:txBody>
      <dsp:txXfrm rot="5400000">
        <a:off x="-1" y="1"/>
        <a:ext cx="4114800" cy="1891556"/>
      </dsp:txXfrm>
    </dsp:sp>
    <dsp:sp modelId="{8757E181-ADE5-4CE4-A08F-0A73B8D44FC2}">
      <dsp:nvSpPr>
        <dsp:cNvPr id="0" name=""/>
        <dsp:cNvSpPr/>
      </dsp:nvSpPr>
      <dsp:spPr>
        <a:xfrm>
          <a:off x="4114800" y="0"/>
          <a:ext cx="4114800" cy="2522075"/>
        </a:xfrm>
        <a:prstGeom prst="round1Rect">
          <a:avLst/>
        </a:prstGeom>
        <a:solidFill>
          <a:srgbClr val="005B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ЦЕЛЕВАЯ</a:t>
          </a:r>
          <a:b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</a:t>
          </a:r>
          <a:endParaRPr lang="ru-RU" sz="2400" kern="1200" dirty="0"/>
        </a:p>
      </dsp:txBody>
      <dsp:txXfrm>
        <a:off x="4114800" y="0"/>
        <a:ext cx="4114800" cy="1891556"/>
      </dsp:txXfrm>
    </dsp:sp>
    <dsp:sp modelId="{5C2B1A19-1AC6-4828-A102-433AA8B471CC}">
      <dsp:nvSpPr>
        <dsp:cNvPr id="0" name=""/>
        <dsp:cNvSpPr/>
      </dsp:nvSpPr>
      <dsp:spPr>
        <a:xfrm rot="10800000">
          <a:off x="0" y="2522075"/>
          <a:ext cx="4114800" cy="2522075"/>
        </a:xfrm>
        <a:prstGeom prst="round1Rect">
          <a:avLst/>
        </a:prstGeom>
        <a:solidFill>
          <a:srgbClr val="005B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</a:t>
          </a:r>
          <a:b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ПРАКТИКИ</a:t>
          </a:r>
          <a:endParaRPr lang="ru-RU" sz="2400" kern="1200" dirty="0"/>
        </a:p>
      </dsp:txBody>
      <dsp:txXfrm rot="10800000">
        <a:off x="0" y="3152593"/>
        <a:ext cx="4114800" cy="1891556"/>
      </dsp:txXfrm>
    </dsp:sp>
    <dsp:sp modelId="{8687A44C-CFDB-479D-8AE4-7E7E6E16A59A}">
      <dsp:nvSpPr>
        <dsp:cNvPr id="0" name=""/>
        <dsp:cNvSpPr/>
      </dsp:nvSpPr>
      <dsp:spPr>
        <a:xfrm rot="5400000">
          <a:off x="4911162" y="1725712"/>
          <a:ext cx="2522075" cy="4114800"/>
        </a:xfrm>
        <a:prstGeom prst="round1Rect">
          <a:avLst/>
        </a:prstGeom>
        <a:solidFill>
          <a:srgbClr val="005B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СТУДЕНЧЕСКИЕ ЭНЕРГЕТИЧЕСКИЕ ОТРЯДЫ</a:t>
          </a:r>
          <a:endParaRPr lang="ru-RU" sz="2400" kern="1200" dirty="0"/>
        </a:p>
      </dsp:txBody>
      <dsp:txXfrm rot="-5400000">
        <a:off x="4114799" y="3152593"/>
        <a:ext cx="4114800" cy="1891556"/>
      </dsp:txXfrm>
    </dsp:sp>
    <dsp:sp modelId="{E71E8714-81E8-4617-A572-C11C41EDADEC}">
      <dsp:nvSpPr>
        <dsp:cNvPr id="0" name=""/>
        <dsp:cNvSpPr/>
      </dsp:nvSpPr>
      <dsp:spPr>
        <a:xfrm>
          <a:off x="2448910" y="1709279"/>
          <a:ext cx="3331778" cy="162559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00"/>
              </a:solidFill>
              <a:latin typeface="Times New Roman" panose="02020603050405020304" pitchFamily="18" charset="0"/>
              <a:ea typeface="PF Din Text Cond Pro Medium" charset="0"/>
              <a:cs typeface="Times New Roman" panose="02020603050405020304" pitchFamily="18" charset="0"/>
            </a:rPr>
            <a:t>ОСНОВНЫЕ НАПРАВЛЕНИЯ МОЛОДЕЖНОЙ ПОЛИТИКИ</a:t>
          </a:r>
          <a:endParaRPr lang="ru-RU" sz="2400" kern="1200" dirty="0"/>
        </a:p>
      </dsp:txBody>
      <dsp:txXfrm>
        <a:off x="2528265" y="1788634"/>
        <a:ext cx="3173068" cy="1466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EBEFF-3C2B-4E3C-B673-588A20A484D2}">
      <dsp:nvSpPr>
        <dsp:cNvPr id="0" name=""/>
        <dsp:cNvSpPr/>
      </dsp:nvSpPr>
      <dsp:spPr>
        <a:xfrm>
          <a:off x="2005342" y="0"/>
          <a:ext cx="2326349" cy="23267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02775-FCB6-4CC2-AA66-5325E770D3AD}">
      <dsp:nvSpPr>
        <dsp:cNvPr id="0" name=""/>
        <dsp:cNvSpPr/>
      </dsp:nvSpPr>
      <dsp:spPr>
        <a:xfrm>
          <a:off x="2519542" y="840010"/>
          <a:ext cx="1292707" cy="646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113</a:t>
          </a:r>
          <a:endParaRPr lang="ru-RU" sz="4400" kern="1200" dirty="0"/>
        </a:p>
      </dsp:txBody>
      <dsp:txXfrm>
        <a:off x="2519542" y="840010"/>
        <a:ext cx="1292707" cy="646199"/>
      </dsp:txXfrm>
    </dsp:sp>
    <dsp:sp modelId="{0FCB8542-42C1-4961-B9A7-0A593DDB356F}">
      <dsp:nvSpPr>
        <dsp:cNvPr id="0" name=""/>
        <dsp:cNvSpPr/>
      </dsp:nvSpPr>
      <dsp:spPr>
        <a:xfrm>
          <a:off x="1359206" y="1336863"/>
          <a:ext cx="2326349" cy="23267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5B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7623C-6A04-49E0-BA2B-FA375785DA7B}">
      <dsp:nvSpPr>
        <dsp:cNvPr id="0" name=""/>
        <dsp:cNvSpPr/>
      </dsp:nvSpPr>
      <dsp:spPr>
        <a:xfrm>
          <a:off x="1876027" y="2184607"/>
          <a:ext cx="1292707" cy="646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260</a:t>
          </a:r>
          <a:endParaRPr lang="ru-RU" sz="4400" kern="1200" dirty="0"/>
        </a:p>
      </dsp:txBody>
      <dsp:txXfrm>
        <a:off x="1876027" y="2184607"/>
        <a:ext cx="1292707" cy="646199"/>
      </dsp:txXfrm>
    </dsp:sp>
    <dsp:sp modelId="{32AD348B-ECDC-4D11-9718-4529AFD85F9B}">
      <dsp:nvSpPr>
        <dsp:cNvPr id="0" name=""/>
        <dsp:cNvSpPr/>
      </dsp:nvSpPr>
      <dsp:spPr>
        <a:xfrm>
          <a:off x="2170917" y="2833706"/>
          <a:ext cx="1998694" cy="199949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5B9C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3555E-D39A-4687-8711-57AD973BF145}">
      <dsp:nvSpPr>
        <dsp:cNvPr id="0" name=""/>
        <dsp:cNvSpPr/>
      </dsp:nvSpPr>
      <dsp:spPr>
        <a:xfrm>
          <a:off x="2522600" y="3531138"/>
          <a:ext cx="1292707" cy="646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212</a:t>
          </a:r>
          <a:endParaRPr lang="ru-RU" sz="4400" kern="1200" dirty="0"/>
        </a:p>
      </dsp:txBody>
      <dsp:txXfrm>
        <a:off x="2522600" y="3531138"/>
        <a:ext cx="1292707" cy="646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B9F9CA8F-4B71-40CB-87DC-95DEC1388A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7413"/>
            <a:ext cx="4302625" cy="34026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457413"/>
            <a:ext cx="4302625" cy="34026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01020857-BF48-45E2-8CEC-6B1E0CD7A6A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625" cy="34026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78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2"/>
            <a:ext cx="4301543" cy="340644"/>
          </a:xfrm>
          <a:prstGeom prst="rect">
            <a:avLst/>
          </a:prstGeom>
        </p:spPr>
        <p:txBody>
          <a:bodyPr vert="horz" lIns="90978" tIns="45489" rIns="90978" bIns="454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10" y="2"/>
            <a:ext cx="4301543" cy="340644"/>
          </a:xfrm>
          <a:prstGeom prst="rect">
            <a:avLst/>
          </a:prstGeom>
        </p:spPr>
        <p:txBody>
          <a:bodyPr vert="horz" lIns="90978" tIns="45489" rIns="90978" bIns="45489" rtlCol="0"/>
          <a:lstStyle>
            <a:lvl1pPr algn="r">
              <a:defRPr sz="1200"/>
            </a:lvl1pPr>
          </a:lstStyle>
          <a:p>
            <a:fld id="{649C2A8E-B275-4D37-8F1D-8CAE19CBB60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593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8" tIns="45489" rIns="90978" bIns="454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916"/>
            <a:ext cx="7941310" cy="2676326"/>
          </a:xfrm>
          <a:prstGeom prst="rect">
            <a:avLst/>
          </a:prstGeom>
        </p:spPr>
        <p:txBody>
          <a:bodyPr vert="horz" lIns="90978" tIns="45489" rIns="90978" bIns="454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" y="6457035"/>
            <a:ext cx="4301543" cy="340644"/>
          </a:xfrm>
          <a:prstGeom prst="rect">
            <a:avLst/>
          </a:prstGeom>
        </p:spPr>
        <p:txBody>
          <a:bodyPr vert="horz" lIns="90978" tIns="45489" rIns="90978" bIns="454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10" y="6457035"/>
            <a:ext cx="4301543" cy="340644"/>
          </a:xfrm>
          <a:prstGeom prst="rect">
            <a:avLst/>
          </a:prstGeom>
        </p:spPr>
        <p:txBody>
          <a:bodyPr vert="horz" lIns="90978" tIns="45489" rIns="90978" bIns="45489" rtlCol="0" anchor="b"/>
          <a:lstStyle>
            <a:lvl1pPr algn="r">
              <a:defRPr sz="1200"/>
            </a:lvl1pPr>
          </a:lstStyle>
          <a:p>
            <a:fld id="{88A9CCAE-4BB6-4EC1-96FC-14772E881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9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792E-CF52-4F82-BFE7-89CE0FA348B9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1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">
    <p:bg>
      <p:bgPr>
        <a:solidFill>
          <a:srgbClr val="1F2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46786"/>
            <a:ext cx="9144000" cy="2322173"/>
            <a:chOff x="365759" y="1040085"/>
            <a:chExt cx="9159448" cy="2152192"/>
          </a:xfrm>
        </p:grpSpPr>
        <p:sp>
          <p:nvSpPr>
            <p:cNvPr id="7" name="object 3"/>
            <p:cNvSpPr/>
            <p:nvPr/>
          </p:nvSpPr>
          <p:spPr>
            <a:xfrm>
              <a:off x="382651" y="1603704"/>
              <a:ext cx="9142556" cy="1025307"/>
            </a:xfrm>
            <a:custGeom>
              <a:avLst/>
              <a:gdLst/>
              <a:ahLst/>
              <a:cxnLst/>
              <a:rect l="l" t="t" r="r" b="b"/>
              <a:pathLst>
                <a:path w="20100925" h="2254250">
                  <a:moveTo>
                    <a:pt x="11054344" y="0"/>
                  </a:moveTo>
                  <a:lnTo>
                    <a:pt x="0" y="1239187"/>
                  </a:lnTo>
                  <a:lnTo>
                    <a:pt x="9049776" y="2253648"/>
                  </a:lnTo>
                  <a:lnTo>
                    <a:pt x="20100466" y="1014890"/>
                  </a:lnTo>
                  <a:lnTo>
                    <a:pt x="20100466" y="1014063"/>
                  </a:lnTo>
                  <a:lnTo>
                    <a:pt x="11054344" y="0"/>
                  </a:lnTo>
                  <a:close/>
                </a:path>
              </a:pathLst>
            </a:custGeom>
            <a:solidFill>
              <a:srgbClr val="1F419B"/>
            </a:solidFill>
          </p:spPr>
          <p:txBody>
            <a:bodyPr wrap="square" lIns="0" tIns="0" rIns="0" bIns="0" rtlCol="0"/>
            <a:lstStyle/>
            <a:p>
              <a:pPr marL="0" marR="0" lvl="0" indent="0" algn="l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1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/>
            <p:cNvSpPr/>
            <p:nvPr/>
          </p:nvSpPr>
          <p:spPr>
            <a:xfrm>
              <a:off x="4498784" y="2065306"/>
              <a:ext cx="5026312" cy="1126971"/>
            </a:xfrm>
            <a:custGeom>
              <a:avLst/>
              <a:gdLst/>
              <a:ahLst/>
              <a:cxnLst/>
              <a:rect l="l" t="t" r="r" b="b"/>
              <a:pathLst>
                <a:path w="11050905" h="2477770">
                  <a:moveTo>
                    <a:pt x="11050689" y="0"/>
                  </a:moveTo>
                  <a:lnTo>
                    <a:pt x="0" y="1238768"/>
                  </a:lnTo>
                  <a:lnTo>
                    <a:pt x="11050689" y="2477537"/>
                  </a:lnTo>
                  <a:lnTo>
                    <a:pt x="11050689" y="0"/>
                  </a:lnTo>
                  <a:close/>
                </a:path>
              </a:pathLst>
            </a:custGeom>
            <a:solidFill>
              <a:srgbClr val="D42D27"/>
            </a:solidFill>
          </p:spPr>
          <p:txBody>
            <a:bodyPr wrap="square" lIns="0" tIns="0" rIns="0" bIns="0" rtlCol="0"/>
            <a:lstStyle/>
            <a:p>
              <a:pPr marL="0" marR="0" lvl="0" indent="0" algn="l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1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5"/>
            <p:cNvSpPr/>
            <p:nvPr/>
          </p:nvSpPr>
          <p:spPr>
            <a:xfrm>
              <a:off x="365759" y="1040085"/>
              <a:ext cx="5044936" cy="1166039"/>
            </a:xfrm>
            <a:custGeom>
              <a:avLst/>
              <a:gdLst/>
              <a:ahLst/>
              <a:cxnLst/>
              <a:rect l="l" t="t" r="r" b="b"/>
              <a:pathLst>
                <a:path w="11054715" h="2478404">
                  <a:moveTo>
                    <a:pt x="0" y="0"/>
                  </a:moveTo>
                  <a:lnTo>
                    <a:pt x="0" y="2478364"/>
                  </a:lnTo>
                  <a:lnTo>
                    <a:pt x="11054344" y="1239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1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object 6"/>
          <p:cNvSpPr/>
          <p:nvPr/>
        </p:nvSpPr>
        <p:spPr>
          <a:xfrm>
            <a:off x="3838168" y="0"/>
            <a:ext cx="1484528" cy="1752835"/>
          </a:xfrm>
          <a:custGeom>
            <a:avLst/>
            <a:gdLst/>
            <a:ahLst/>
            <a:cxnLst/>
            <a:rect l="l" t="t" r="r" b="b"/>
            <a:pathLst>
              <a:path w="3263900" h="3853815">
                <a:moveTo>
                  <a:pt x="3263890" y="0"/>
                </a:moveTo>
                <a:lnTo>
                  <a:pt x="0" y="0"/>
                </a:lnTo>
                <a:lnTo>
                  <a:pt x="0" y="3487370"/>
                </a:lnTo>
                <a:lnTo>
                  <a:pt x="3263890" y="3853254"/>
                </a:lnTo>
                <a:lnTo>
                  <a:pt x="3263890" y="0"/>
                </a:lnTo>
                <a:close/>
              </a:path>
            </a:pathLst>
          </a:custGeom>
          <a:solidFill>
            <a:srgbClr val="4F90CD"/>
          </a:solidFill>
        </p:spPr>
        <p:txBody>
          <a:bodyPr wrap="square" lIns="0" tIns="0" rIns="0" bIns="0" rtlCol="0"/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1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04" y="398453"/>
            <a:ext cx="841055" cy="947776"/>
          </a:xfrm>
          <a:prstGeom prst="rect">
            <a:avLst/>
          </a:prstGeom>
        </p:spPr>
      </p:pic>
      <p:sp>
        <p:nvSpPr>
          <p:cNvPr id="16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08652" y="3816126"/>
            <a:ext cx="8326696" cy="973588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PFDinTextCondPro-Medium" panose="02000500000000020004" pitchFamily="2" charset="0"/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2882600" y="6144634"/>
            <a:ext cx="3395662" cy="369332"/>
          </a:xfrm>
        </p:spPr>
        <p:txBody>
          <a:bodyPr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дата</a:t>
            </a:r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67991" y="6481722"/>
            <a:ext cx="267059" cy="276999"/>
          </a:xfr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lang="ru-RU" sz="1200" smtClean="0">
                <a:solidFill>
                  <a:schemeClr val="bg2"/>
                </a:solidFill>
                <a:latin typeface="PF Din Text Cond Pro Medium" panose="02000500000000020004" pitchFamily="2" charset="0"/>
                <a:cs typeface="Arial" charset="0"/>
              </a:defRPr>
            </a:lvl1pPr>
          </a:lstStyle>
          <a:p>
            <a:fld id="{1640ED5F-A6F8-401D-8C6E-1401739B80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89125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3" y="4757688"/>
            <a:ext cx="7772401" cy="660502"/>
          </a:xfrm>
          <a:prstGeom prst="rect">
            <a:avLst/>
          </a:prstGeom>
        </p:spPr>
        <p:txBody>
          <a:bodyPr/>
          <a:lstStyle>
            <a:lvl1pPr algn="l">
              <a:defRPr sz="3692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3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69"/>
              </a:spcBef>
              <a:buSzTx/>
              <a:buFontTx/>
              <a:buNone/>
              <a:defRPr sz="1846">
                <a:solidFill>
                  <a:srgbClr val="888888"/>
                </a:solidFill>
              </a:defRPr>
            </a:lvl1pPr>
            <a:lvl2pPr marL="0" indent="422041">
              <a:spcBef>
                <a:spcPts val="369"/>
              </a:spcBef>
              <a:buSzTx/>
              <a:buFontTx/>
              <a:buNone/>
              <a:defRPr sz="1846">
                <a:solidFill>
                  <a:srgbClr val="888888"/>
                </a:solidFill>
              </a:defRPr>
            </a:lvl2pPr>
            <a:lvl3pPr marL="0" indent="844083">
              <a:spcBef>
                <a:spcPts val="369"/>
              </a:spcBef>
              <a:buSzTx/>
              <a:buFontTx/>
              <a:buNone/>
              <a:defRPr sz="1846">
                <a:solidFill>
                  <a:srgbClr val="888888"/>
                </a:solidFill>
              </a:defRPr>
            </a:lvl3pPr>
            <a:lvl4pPr marL="0" indent="1266124">
              <a:spcBef>
                <a:spcPts val="369"/>
              </a:spcBef>
              <a:buSzTx/>
              <a:buFontTx/>
              <a:buNone/>
              <a:defRPr sz="1846">
                <a:solidFill>
                  <a:srgbClr val="888888"/>
                </a:solidFill>
              </a:defRPr>
            </a:lvl4pPr>
            <a:lvl5pPr marL="0" indent="1688165">
              <a:spcBef>
                <a:spcPts val="369"/>
              </a:spcBef>
              <a:buSzTx/>
              <a:buFontTx/>
              <a:buNone/>
              <a:defRPr sz="1846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04379" y="6308728"/>
            <a:ext cx="374459" cy="3693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6" b="30221"/>
          <a:stretch/>
        </p:blipFill>
        <p:spPr>
          <a:xfrm>
            <a:off x="373518" y="248093"/>
            <a:ext cx="1712217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168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63" y="380232"/>
            <a:ext cx="1450973" cy="422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63" y="380232"/>
            <a:ext cx="1450973" cy="42294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122713" y="372292"/>
            <a:ext cx="65640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 anchorCtr="0">
            <a:spAutoFit/>
          </a:bodyPr>
          <a:lstStyle/>
          <a:p>
            <a:r>
              <a:rPr dirty="0"/>
              <a:t>Текст заголовка</a:t>
            </a:r>
          </a:p>
        </p:txBody>
      </p:sp>
      <p:sp>
        <p:nvSpPr>
          <p:cNvPr id="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04379" y="6308728"/>
            <a:ext cx="364841" cy="369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1640ED5F-A6F8-401D-8C6E-1401739B8009}" type="slidenum">
              <a:rPr lang="ru-RU" smtClean="0">
                <a:solidFill>
                  <a:prstClr val="white"/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8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63" r:id="rId2"/>
    <p:sldLayoutId id="2147483899" r:id="rId3"/>
  </p:sldLayoutIdLst>
  <p:transition spd="med"/>
  <p:hf hdr="0" ftr="0" dt="0"/>
  <p:txStyles>
    <p:title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PF Din Text Cond Pro Medium" charset="0"/>
          <a:ea typeface="PF Din Text Cond Pro Medium" charset="0"/>
          <a:cs typeface="PF Din Text Cond Pro Medium" charset="0"/>
          <a:sym typeface="Calibri"/>
        </a:defRPr>
      </a:lvl1pPr>
      <a:lvl2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PF Din Text Cond Pro Light" charset="0"/>
          <a:ea typeface="PF Din Text Cond Pro Light" charset="0"/>
          <a:cs typeface="PF Din Text Cond Pro Light" charset="0"/>
          <a:sym typeface="Calibri"/>
        </a:defRPr>
      </a:lvl1pPr>
      <a:lvl2pPr marL="783771" marR="0" indent="-326571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PF Din Text Cond Pro Light" charset="0"/>
          <a:ea typeface="PF Din Text Cond Pro Light" charset="0"/>
          <a:cs typeface="PF Din Text Cond Pro Light" charset="0"/>
          <a:sym typeface="Calibri"/>
        </a:defRPr>
      </a:lvl2pPr>
      <a:lvl3pPr marL="1219200" marR="0" indent="-30480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PF Din Text Cond Pro Light" charset="0"/>
          <a:ea typeface="PF Din Text Cond Pro Light" charset="0"/>
          <a:cs typeface="PF Din Text Cond Pro Light" charset="0"/>
          <a:sym typeface="Calibri"/>
        </a:defRPr>
      </a:lvl3pPr>
      <a:lvl4pPr marL="17373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PF Din Text Cond Pro Light" charset="0"/>
          <a:ea typeface="PF Din Text Cond Pro Light" charset="0"/>
          <a:cs typeface="PF Din Text Cond Pro Light" charset="0"/>
          <a:sym typeface="Calibri"/>
        </a:defRPr>
      </a:lvl4pPr>
      <a:lvl5pPr marL="21945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PF Din Text Cond Pro Light" charset="0"/>
          <a:ea typeface="PF Din Text Cond Pro Light" charset="0"/>
          <a:cs typeface="PF Din Text Cond Pro Light" charset="0"/>
          <a:sym typeface="Calibri"/>
        </a:defRPr>
      </a:lvl5pPr>
      <a:lvl6pPr marL="26517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083" y="3237342"/>
            <a:ext cx="8326696" cy="973588"/>
          </a:xfrm>
        </p:spPr>
        <p:txBody>
          <a:bodyPr/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«Россети Кубань»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882600" y="6144634"/>
            <a:ext cx="3395662" cy="36933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Box 3"/>
          <p:cNvSpPr txBox="1"/>
          <p:nvPr/>
        </p:nvSpPr>
        <p:spPr>
          <a:xfrm>
            <a:off x="8822812" y="537527"/>
            <a:ext cx="478169" cy="37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2202" rIns="42202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846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2572" y="2975213"/>
            <a:ext cx="595042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Спасибо за внимание! </a:t>
            </a:r>
            <a:endParaRPr kumimoji="0" lang="ru-RU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058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80" y="482698"/>
            <a:ext cx="3311236" cy="3207409"/>
          </a:xfrm>
          <a:prstGeom prst="rect">
            <a:avLst/>
          </a:prstGeom>
        </p:spPr>
      </p:pic>
      <p:pic>
        <p:nvPicPr>
          <p:cNvPr id="51" name="Picture 2" descr="D:\Мои документы\ПАСПОРТ КУБАНЬЭНЕРГО\1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51" y="927187"/>
            <a:ext cx="3684759" cy="297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" name="TextBox 3"/>
          <p:cNvSpPr txBox="1"/>
          <p:nvPr/>
        </p:nvSpPr>
        <p:spPr>
          <a:xfrm>
            <a:off x="8822812" y="537527"/>
            <a:ext cx="478169" cy="37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2202" rIns="42202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846"/>
              <a:t>2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095020" y="632744"/>
            <a:ext cx="4016773" cy="3693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defTabSz="913997"/>
            <a:r>
              <a:rPr lang="ru-RU" b="1" dirty="0" smtClean="0">
                <a:latin typeface="Times New Roman" panose="02020603050405020304" pitchFamily="18" charset="0"/>
                <a:ea typeface="PF Din Text Cond Pro Medium" charset="0"/>
                <a:cs typeface="Times New Roman" panose="02020603050405020304" pitchFamily="18" charset="0"/>
              </a:rPr>
              <a:t>ТЕРРИТОРИЯ ПРИСУТСТВИЯ </a:t>
            </a:r>
            <a:endParaRPr lang="ru-RU" b="1" dirty="0">
              <a:latin typeface="Times New Roman" panose="02020603050405020304" pitchFamily="18" charset="0"/>
              <a:ea typeface="PF Din Text Cond Pro Medium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Group 6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488156"/>
              </p:ext>
            </p:extLst>
          </p:nvPr>
        </p:nvGraphicFramePr>
        <p:xfrm>
          <a:off x="380625" y="5197210"/>
          <a:ext cx="5483378" cy="1280628"/>
        </p:xfrm>
        <a:graphic>
          <a:graphicData uri="http://schemas.openxmlformats.org/drawingml/2006/table">
            <a:tbl>
              <a:tblPr/>
              <a:tblGrid>
                <a:gridCol w="3222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400" b="0" i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F Din Text Cond Pro Light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6002" marB="1600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36000" marR="36000" marT="16002" marB="16002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baseline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i="0" kern="12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PF Din Text Cond Pro Light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6002" marB="16002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30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Среднесписочная</a:t>
                      </a:r>
                      <a:r>
                        <a:rPr lang="ru-RU" sz="14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 численность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PF Din Text Cond Pro Light" charset="0"/>
                        <a:cs typeface="Times New Roman" panose="02020603050405020304" pitchFamily="18" charset="0"/>
                      </a:endParaRP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18FC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PF Din Text Cond Pro Medium" charset="0"/>
                          <a:cs typeface="Times New Roman" panose="02020603050405020304" pitchFamily="18" charset="0"/>
                          <a:sym typeface="Calibri"/>
                        </a:rPr>
                        <a:t>8,76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18FC5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PF Din Text Cond Pro Medium" charset="0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0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Площадь обслуживания</a:t>
                      </a: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4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км</a:t>
                      </a:r>
                      <a:r>
                        <a:rPr lang="ru-RU" sz="1400" b="0" i="0" kern="12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PF Din Text Cond Pro Medium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400" b="0" i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PF Din Text Cond Pro Medium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019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Население: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Краснодарскому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 краю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PF Din Text Cond Pro Light" charset="0"/>
                        <a:cs typeface="Times New Roman" panose="02020603050405020304" pitchFamily="18" charset="0"/>
                      </a:endParaRP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млн чел.</a:t>
                      </a: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PF Din Text Cond Pro Medium" charset="0"/>
                          <a:cs typeface="Times New Roman" panose="02020603050405020304" pitchFamily="18" charset="0"/>
                        </a:rPr>
                        <a:t>5,682                    </a:t>
                      </a:r>
                      <a:endParaRPr lang="ru-RU" sz="1400" b="0" i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PF Din Text Cond Pro Medium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019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                       в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 Республике Адыгея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PF Din Text Cond Pro Light" charset="0"/>
                        <a:cs typeface="Times New Roman" panose="02020603050405020304" pitchFamily="18" charset="0"/>
                      </a:endParaRP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млн чел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PF Din Text Cond Pro Light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PF Din Text Cond Pro Medium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400" b="0" i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PF Din Text Cond Pro Medium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1560070" y="4737029"/>
            <a:ext cx="3227348" cy="3693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defTabSz="913997"/>
            <a:r>
              <a:rPr lang="ru-RU" dirty="0">
                <a:latin typeface="PF Din Text Cond Pro Medium" charset="0"/>
                <a:ea typeface="PF Din Text Cond Pro Medium" charset="0"/>
                <a:cs typeface="PF Din Text Cond Pro Medium" charset="0"/>
              </a:rPr>
              <a:t>ОБЩИЕ </a:t>
            </a:r>
            <a:r>
              <a:rPr lang="ru-RU" dirty="0">
                <a:latin typeface="Times New Roman" panose="02020603050405020304" pitchFamily="18" charset="0"/>
                <a:ea typeface="PF Din Text Cond Pro Medium" charset="0"/>
                <a:cs typeface="Times New Roman" panose="02020603050405020304" pitchFamily="18" charset="0"/>
              </a:rPr>
              <a:t>ХАРАКТЕРИСТИКИ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0625" y="3899852"/>
            <a:ext cx="4979109" cy="400069"/>
          </a:xfrm>
          <a:prstGeom prst="rect">
            <a:avLst/>
          </a:prstGeom>
          <a:noFill/>
        </p:spPr>
        <p:txBody>
          <a:bodyPr wrap="square" lIns="91400" tIns="45700" rIns="91400" bIns="45700" numCol="1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PF Din Text Cond Pro Light" charset="0"/>
                <a:cs typeface="Times New Roman" panose="02020603050405020304" pitchFamily="18" charset="0"/>
              </a:rPr>
              <a:t>Краснодарский край и Республика Адыгея</a:t>
            </a:r>
            <a:endParaRPr lang="ru-RU" sz="2000" dirty="0">
              <a:latin typeface="Times New Roman" panose="02020603050405020304" pitchFamily="18" charset="0"/>
              <a:ea typeface="PF Din Text Cond Pro Light" charset="0"/>
              <a:cs typeface="Times New Roman" panose="02020603050405020304" pitchFamily="18" charset="0"/>
            </a:endParaRPr>
          </a:p>
        </p:txBody>
      </p:sp>
      <p:sp>
        <p:nvSpPr>
          <p:cNvPr id="40" name="Oval 482"/>
          <p:cNvSpPr>
            <a:spLocks noChangeAspect="1"/>
          </p:cNvSpPr>
          <p:nvPr/>
        </p:nvSpPr>
        <p:spPr>
          <a:xfrm>
            <a:off x="6249062" y="3685367"/>
            <a:ext cx="220280" cy="229142"/>
          </a:xfrm>
          <a:prstGeom prst="ellipse">
            <a:avLst/>
          </a:prstGeom>
          <a:solidFill>
            <a:srgbClr val="154A87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ru-RU" sz="1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12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166"/>
          <p:cNvSpPr txBox="1">
            <a:spLocks noChangeAspect="1"/>
          </p:cNvSpPr>
          <p:nvPr/>
        </p:nvSpPr>
        <p:spPr>
          <a:xfrm>
            <a:off x="6466196" y="3351903"/>
            <a:ext cx="2452520" cy="3255727"/>
          </a:xfrm>
          <a:prstGeom prst="rect">
            <a:avLst/>
          </a:prstGeom>
          <a:noFill/>
        </p:spPr>
        <p:txBody>
          <a:bodyPr wrap="square" lIns="108000" tIns="288000" rIns="108000" bIns="0" spcCol="144000" rtlCol="0" anchor="b" anchorCtr="0">
            <a:spAutoFit/>
          </a:bodyPr>
          <a:lstStyle/>
          <a:p>
            <a:pPr defTabSz="974143">
              <a:spcBef>
                <a:spcPts val="200"/>
              </a:spcBef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F Din Text Cond Pro Light" charset="0"/>
                <a:cs typeface="Times New Roman" panose="02020603050405020304" pitchFamily="18" charset="0"/>
              </a:rPr>
              <a:t>Адыгейские ЭС</a:t>
            </a:r>
          </a:p>
          <a:p>
            <a:pPr defTabSz="974143">
              <a:spcBef>
                <a:spcPts val="200"/>
              </a:spcBef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F Din Text Cond Pro Light" charset="0"/>
                <a:cs typeface="Times New Roman" panose="02020603050405020304" pitchFamily="18" charset="0"/>
              </a:rPr>
              <a:t>Армавирские ЭС</a:t>
            </a:r>
          </a:p>
          <a:p>
            <a:pPr defTabSz="974143">
              <a:spcBef>
                <a:spcPts val="200"/>
              </a:spcBef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F Din Text Cond Pro Light" charset="0"/>
                <a:cs typeface="Times New Roman" panose="02020603050405020304" pitchFamily="18" charset="0"/>
              </a:rPr>
              <a:t>Краснодарские ЭС</a:t>
            </a:r>
          </a:p>
          <a:p>
            <a:pPr defTabSz="974143">
              <a:spcBef>
                <a:spcPts val="200"/>
              </a:spcBef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F Din Text Cond Pro Light" charset="0"/>
                <a:cs typeface="Times New Roman" panose="02020603050405020304" pitchFamily="18" charset="0"/>
              </a:rPr>
              <a:t>Лабинские ЭС</a:t>
            </a:r>
          </a:p>
          <a:p>
            <a:pPr defTabSz="974143">
              <a:spcBef>
                <a:spcPts val="200"/>
              </a:spcBef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F Din Text Cond Pro Light" charset="0"/>
                <a:cs typeface="Times New Roman" panose="02020603050405020304" pitchFamily="18" charset="0"/>
              </a:rPr>
              <a:t>Ленинградские ЭС</a:t>
            </a:r>
          </a:p>
          <a:p>
            <a:pPr defTabSz="974143">
              <a:spcBef>
                <a:spcPts val="200"/>
              </a:spcBef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F Din Text Cond Pro Light" charset="0"/>
                <a:cs typeface="Times New Roman" panose="02020603050405020304" pitchFamily="18" charset="0"/>
              </a:rPr>
              <a:t>Славянские ЭС</a:t>
            </a:r>
          </a:p>
          <a:p>
            <a:pPr defTabSz="974143">
              <a:spcBef>
                <a:spcPts val="200"/>
              </a:spcBef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F Din Text Cond Pro Light" charset="0"/>
                <a:cs typeface="Times New Roman" panose="02020603050405020304" pitchFamily="18" charset="0"/>
              </a:rPr>
              <a:t>Сочинские ЭС</a:t>
            </a:r>
          </a:p>
          <a:p>
            <a:pPr defTabSz="974143">
              <a:spcBef>
                <a:spcPts val="200"/>
              </a:spcBef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F Din Text Cond Pro Light" charset="0"/>
                <a:cs typeface="Times New Roman" panose="02020603050405020304" pitchFamily="18" charset="0"/>
              </a:rPr>
              <a:t>Тимашевские ЭС</a:t>
            </a:r>
          </a:p>
          <a:p>
            <a:pPr defTabSz="974143">
              <a:spcBef>
                <a:spcPts val="200"/>
              </a:spcBef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F Din Text Cond Pro Light" charset="0"/>
                <a:cs typeface="Times New Roman" panose="02020603050405020304" pitchFamily="18" charset="0"/>
              </a:rPr>
              <a:t>Тихорецкие ЭС</a:t>
            </a:r>
          </a:p>
          <a:p>
            <a:pPr defTabSz="974143">
              <a:spcBef>
                <a:spcPts val="200"/>
              </a:spcBef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F Din Text Cond Pro Light" charset="0"/>
                <a:cs typeface="Times New Roman" panose="02020603050405020304" pitchFamily="18" charset="0"/>
              </a:rPr>
              <a:t>Усть-Лабинские ЭС</a:t>
            </a:r>
          </a:p>
          <a:p>
            <a:pPr defTabSz="974143">
              <a:spcBef>
                <a:spcPts val="200"/>
              </a:spcBef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F Din Text Cond Pro Light" charset="0"/>
                <a:cs typeface="Times New Roman" panose="02020603050405020304" pitchFamily="18" charset="0"/>
              </a:rPr>
              <a:t>Юго-Западные ЭС</a:t>
            </a:r>
            <a:r>
              <a:rPr lang="en-US" sz="1600" dirty="0" smtClean="0">
                <a:latin typeface="Times New Roman" panose="02020603050405020304" pitchFamily="18" charset="0"/>
                <a:ea typeface="PF Din Text Cond Pro Light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PF Din Text Cond Pro Light" charset="0"/>
              <a:cs typeface="Times New Roman" panose="02020603050405020304" pitchFamily="18" charset="0"/>
            </a:endParaRPr>
          </a:p>
        </p:txBody>
      </p:sp>
      <p:sp>
        <p:nvSpPr>
          <p:cNvPr id="63" name="Oval 482"/>
          <p:cNvSpPr>
            <a:spLocks noChangeAspect="1"/>
          </p:cNvSpPr>
          <p:nvPr/>
        </p:nvSpPr>
        <p:spPr>
          <a:xfrm>
            <a:off x="6255354" y="3972394"/>
            <a:ext cx="220280" cy="229142"/>
          </a:xfrm>
          <a:prstGeom prst="ellipse">
            <a:avLst/>
          </a:prstGeom>
          <a:solidFill>
            <a:srgbClr val="154A87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ru-RU" sz="1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12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482"/>
          <p:cNvSpPr>
            <a:spLocks noChangeAspect="1"/>
          </p:cNvSpPr>
          <p:nvPr/>
        </p:nvSpPr>
        <p:spPr>
          <a:xfrm>
            <a:off x="6249998" y="4223602"/>
            <a:ext cx="220280" cy="229142"/>
          </a:xfrm>
          <a:prstGeom prst="ellipse">
            <a:avLst/>
          </a:prstGeom>
          <a:solidFill>
            <a:srgbClr val="154A87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12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482"/>
          <p:cNvSpPr>
            <a:spLocks noChangeAspect="1"/>
          </p:cNvSpPr>
          <p:nvPr/>
        </p:nvSpPr>
        <p:spPr>
          <a:xfrm>
            <a:off x="6245916" y="4486823"/>
            <a:ext cx="220280" cy="229142"/>
          </a:xfrm>
          <a:prstGeom prst="ellipse">
            <a:avLst/>
          </a:prstGeom>
          <a:solidFill>
            <a:srgbClr val="154A87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12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482"/>
          <p:cNvSpPr>
            <a:spLocks noChangeAspect="1"/>
          </p:cNvSpPr>
          <p:nvPr/>
        </p:nvSpPr>
        <p:spPr>
          <a:xfrm>
            <a:off x="6255354" y="4761196"/>
            <a:ext cx="220280" cy="229142"/>
          </a:xfrm>
          <a:prstGeom prst="ellipse">
            <a:avLst/>
          </a:prstGeom>
          <a:solidFill>
            <a:srgbClr val="154A87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12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482"/>
          <p:cNvSpPr>
            <a:spLocks noChangeAspect="1"/>
          </p:cNvSpPr>
          <p:nvPr/>
        </p:nvSpPr>
        <p:spPr>
          <a:xfrm>
            <a:off x="6245916" y="5022274"/>
            <a:ext cx="220280" cy="229142"/>
          </a:xfrm>
          <a:prstGeom prst="ellipse">
            <a:avLst/>
          </a:prstGeom>
          <a:solidFill>
            <a:srgbClr val="154A87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12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482"/>
          <p:cNvSpPr>
            <a:spLocks noChangeAspect="1"/>
          </p:cNvSpPr>
          <p:nvPr/>
        </p:nvSpPr>
        <p:spPr>
          <a:xfrm>
            <a:off x="6245916" y="5326802"/>
            <a:ext cx="220280" cy="229142"/>
          </a:xfrm>
          <a:prstGeom prst="ellipse">
            <a:avLst/>
          </a:prstGeom>
          <a:solidFill>
            <a:srgbClr val="154A87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GB" sz="12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val 482"/>
          <p:cNvSpPr>
            <a:spLocks noChangeAspect="1"/>
          </p:cNvSpPr>
          <p:nvPr/>
        </p:nvSpPr>
        <p:spPr>
          <a:xfrm>
            <a:off x="6252208" y="5608524"/>
            <a:ext cx="220280" cy="229142"/>
          </a:xfrm>
          <a:prstGeom prst="ellipse">
            <a:avLst/>
          </a:prstGeom>
          <a:solidFill>
            <a:srgbClr val="154A87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GB" sz="12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val 482"/>
          <p:cNvSpPr>
            <a:spLocks noChangeAspect="1"/>
          </p:cNvSpPr>
          <p:nvPr/>
        </p:nvSpPr>
        <p:spPr>
          <a:xfrm>
            <a:off x="6247789" y="5860472"/>
            <a:ext cx="224699" cy="233739"/>
          </a:xfrm>
          <a:prstGeom prst="ellipse">
            <a:avLst/>
          </a:prstGeom>
          <a:solidFill>
            <a:srgbClr val="154A87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GB" sz="12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val 482"/>
          <p:cNvSpPr>
            <a:spLocks noChangeAspect="1"/>
          </p:cNvSpPr>
          <p:nvPr/>
        </p:nvSpPr>
        <p:spPr>
          <a:xfrm>
            <a:off x="6234926" y="6118081"/>
            <a:ext cx="237562" cy="247119"/>
          </a:xfrm>
          <a:prstGeom prst="ellipse">
            <a:avLst/>
          </a:prstGeom>
          <a:solidFill>
            <a:srgbClr val="154A87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GB" sz="12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val 482"/>
          <p:cNvSpPr>
            <a:spLocks noChangeAspect="1"/>
          </p:cNvSpPr>
          <p:nvPr/>
        </p:nvSpPr>
        <p:spPr>
          <a:xfrm>
            <a:off x="6239435" y="6365201"/>
            <a:ext cx="233053" cy="242429"/>
          </a:xfrm>
          <a:prstGeom prst="ellipse">
            <a:avLst/>
          </a:prstGeom>
          <a:solidFill>
            <a:srgbClr val="154A87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GB" sz="12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871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Box 3"/>
          <p:cNvSpPr txBox="1"/>
          <p:nvPr/>
        </p:nvSpPr>
        <p:spPr>
          <a:xfrm>
            <a:off x="8822812" y="537527"/>
            <a:ext cx="478169" cy="37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2202" rIns="42202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846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10986C-590E-470D-941D-9E64705F5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31" y="537105"/>
            <a:ext cx="6064566" cy="35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8" tIns="41724" rIns="83448" bIns="41724" anchor="ctr"/>
          <a:lstStyle/>
          <a:p>
            <a:r>
              <a:rPr lang="ru-RU" sz="2000" b="1" dirty="0">
                <a:latin typeface="Times New Roman" panose="02020603050405020304" pitchFamily="18" charset="0"/>
                <a:ea typeface="PF Din Text Cond Pro Medium" charset="0"/>
                <a:cs typeface="Times New Roman" panose="02020603050405020304" pitchFamily="18" charset="0"/>
              </a:rPr>
              <a:t>ТЕХНИЧЕСКИЕ  </a:t>
            </a:r>
            <a:r>
              <a:rPr lang="ru-RU" sz="2000" b="1" dirty="0" smtClean="0">
                <a:latin typeface="Times New Roman" panose="02020603050405020304" pitchFamily="18" charset="0"/>
                <a:ea typeface="PF Din Text Cond Pro Medium" charset="0"/>
                <a:cs typeface="Times New Roman" panose="02020603050405020304" pitchFamily="18" charset="0"/>
              </a:rPr>
              <a:t>ХАРАКТЕРИСТИКИ</a:t>
            </a:r>
            <a:endParaRPr lang="ru-RU" sz="2000" b="1" dirty="0">
              <a:latin typeface="Times New Roman" panose="02020603050405020304" pitchFamily="18" charset="0"/>
              <a:ea typeface="PF Din Text Cond Pro Medium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29300" y="4462433"/>
            <a:ext cx="3314700" cy="584765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defTabSz="913997"/>
            <a:r>
              <a:rPr lang="ru-RU" sz="1600" dirty="0">
                <a:latin typeface="Times New Roman" panose="02020603050405020304" pitchFamily="18" charset="0"/>
                <a:ea typeface="PF Din Text Cond Pro Medium" charset="0"/>
                <a:cs typeface="Times New Roman" panose="02020603050405020304" pitchFamily="18" charset="0"/>
              </a:rPr>
              <a:t>ОБЪЕМ ОБСЛУЖИВАНИЯ, </a:t>
            </a:r>
            <a:endParaRPr lang="ru-RU" sz="1600" dirty="0" smtClean="0">
              <a:latin typeface="Times New Roman" panose="02020603050405020304" pitchFamily="18" charset="0"/>
              <a:ea typeface="PF Din Text Cond Pro Medium" charset="0"/>
              <a:cs typeface="Times New Roman" panose="02020603050405020304" pitchFamily="18" charset="0"/>
            </a:endParaRPr>
          </a:p>
          <a:p>
            <a:pPr algn="ctr" defTabSz="913997"/>
            <a:r>
              <a:rPr lang="ru-RU" sz="1600" dirty="0" smtClean="0">
                <a:latin typeface="Times New Roman" panose="02020603050405020304" pitchFamily="18" charset="0"/>
                <a:ea typeface="PF Din Text Cond Pro Medium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Times New Roman" panose="02020603050405020304" pitchFamily="18" charset="0"/>
                <a:ea typeface="PF Din Text Cond Pro Medium" charset="0"/>
                <a:cs typeface="Times New Roman" panose="02020603050405020304" pitchFamily="18" charset="0"/>
              </a:rPr>
              <a:t>. У.Е</a:t>
            </a:r>
            <a:r>
              <a:rPr lang="ru-RU" sz="1600" dirty="0" smtClean="0">
                <a:latin typeface="Times New Roman" panose="02020603050405020304" pitchFamily="18" charset="0"/>
                <a:ea typeface="PF Din Text Cond Pro Medium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PF Din Text Cond Pro Medium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858" y="1188709"/>
            <a:ext cx="4014216" cy="3693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defTabSz="913997"/>
            <a:r>
              <a:rPr lang="ru-RU" dirty="0">
                <a:latin typeface="Times New Roman" panose="02020603050405020304" pitchFamily="18" charset="0"/>
                <a:ea typeface="PF Din Text Cond Pro Medium" charset="0"/>
                <a:cs typeface="Times New Roman" panose="02020603050405020304" pitchFamily="18" charset="0"/>
              </a:rPr>
              <a:t>ПОДСТАНЦИИ (ПС, ТП, РП</a:t>
            </a:r>
            <a:r>
              <a:rPr lang="ru-RU" dirty="0" smtClean="0">
                <a:latin typeface="Times New Roman" panose="02020603050405020304" pitchFamily="18" charset="0"/>
                <a:ea typeface="PF Din Text Cond Pro Medium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ea typeface="PF Din Text Cond Pro Medium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0941" y="1185104"/>
            <a:ext cx="4368216" cy="3693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defTabSz="913997"/>
            <a:r>
              <a:rPr lang="ru-RU" dirty="0">
                <a:latin typeface="Times New Roman" panose="02020603050405020304" pitchFamily="18" charset="0"/>
                <a:ea typeface="PF Din Text Cond Pro Medium" charset="0"/>
                <a:cs typeface="Times New Roman" panose="02020603050405020304" pitchFamily="18" charset="0"/>
              </a:rPr>
              <a:t>ЛИНИИ ЭЛЕКТРОПЕРЕДАЧИ (ВЛ, КЛ</a:t>
            </a:r>
            <a:r>
              <a:rPr lang="ru-RU" dirty="0" smtClean="0">
                <a:latin typeface="Times New Roman" panose="02020603050405020304" pitchFamily="18" charset="0"/>
                <a:ea typeface="PF Din Text Cond Pro Medium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ea typeface="PF Din Text Cond Pro Medium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5253" y="5102947"/>
            <a:ext cx="2382793" cy="584765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lvl="0" algn="ctr" fontAlgn="ctr">
              <a:defRPr/>
            </a:pPr>
            <a:r>
              <a:rPr lang="ru-RU" sz="3200" dirty="0">
                <a:solidFill>
                  <a:srgbClr val="0F59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756,27</a:t>
            </a:r>
          </a:p>
        </p:txBody>
      </p:sp>
      <p:graphicFrame>
        <p:nvGraphicFramePr>
          <p:cNvPr id="13" name="Group 6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12493"/>
              </p:ext>
            </p:extLst>
          </p:nvPr>
        </p:nvGraphicFramePr>
        <p:xfrm>
          <a:off x="151415" y="1720208"/>
          <a:ext cx="4320000" cy="1685544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Класс напряжения, кВ</a:t>
                      </a:r>
                    </a:p>
                  </a:txBody>
                  <a:tcPr marL="36000" marR="36000" marT="16002" marB="1600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Количество, шт.</a:t>
                      </a:r>
                    </a:p>
                  </a:txBody>
                  <a:tcPr marL="36000" marR="36000" marT="16002" marB="16002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Мощность, МВА</a:t>
                      </a:r>
                    </a:p>
                  </a:txBody>
                  <a:tcPr marL="36000" marR="36000" marT="16002" marB="16002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–35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(ТП)</a:t>
                      </a: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24110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5653,87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35 (20)</a:t>
                      </a: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491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2532,60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60,110,150</a:t>
                      </a: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233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8582,90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432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PF Din Text Cond Pro Light" charset="0"/>
                        <a:cs typeface="Times New Roman" panose="02020603050405020304" pitchFamily="18" charset="0"/>
                      </a:endParaRP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24835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17201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4" name="Group 6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387241"/>
              </p:ext>
            </p:extLst>
          </p:nvPr>
        </p:nvGraphicFramePr>
        <p:xfrm>
          <a:off x="4739157" y="1720208"/>
          <a:ext cx="4320000" cy="2186940"/>
        </p:xfrm>
        <a:graphic>
          <a:graphicData uri="http://schemas.openxmlformats.org/drawingml/2006/table">
            <a:tbl>
              <a:tblPr/>
              <a:tblGrid>
                <a:gridCol w="1529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Класс напряжения,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кВ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latin typeface="PF Din Text Cond Pro Light" charset="0"/>
                        <a:ea typeface="PF Din Text Cond Pro Light" charset="0"/>
                        <a:cs typeface="PF Din Text Cond Pro Light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(проектный)</a:t>
                      </a:r>
                    </a:p>
                  </a:txBody>
                  <a:tcPr marL="36000" marR="36000" marT="16002" marB="1600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noProof="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Количество, шт.</a:t>
                      </a:r>
                    </a:p>
                  </a:txBody>
                  <a:tcPr marL="36000" marR="36000" marT="16002" marB="16002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noProof="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Протяженность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noProof="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 (по цепям), км</a:t>
                      </a:r>
                    </a:p>
                  </a:txBody>
                  <a:tcPr marL="36000" marR="36000" marT="16002" marB="16002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0,4 </a:t>
                      </a: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PF Din Text Cond Pro Medium" charset="0"/>
                          <a:cs typeface="Helvetica"/>
                          <a:sym typeface="Calibri"/>
                        </a:rPr>
                        <a:t>49162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PF Din Text Cond Pro Medium" charset="0"/>
                          <a:cs typeface="Helvetica"/>
                          <a:sym typeface="Calibri"/>
                        </a:rPr>
                        <a:t>43316,08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PF Din Text Cond Pro Medium" charset="0"/>
                        <a:cs typeface="Helvetica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6-20</a:t>
                      </a: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PF Din Text Cond Pro Medium" charset="0"/>
                          <a:cs typeface="Helvetica"/>
                          <a:sym typeface="Calibri"/>
                        </a:rPr>
                        <a:t>7080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PF Din Text Cond Pro Medium" charset="0"/>
                        <a:cs typeface="Helvetica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PF Din Text Cond Pro Medium" charset="0"/>
                          <a:cs typeface="Helvetica"/>
                          <a:sym typeface="Calibri"/>
                        </a:rPr>
                        <a:t>34480,24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PF Din Text Cond Pro Medium" charset="0"/>
                        <a:cs typeface="Helvetica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35-60</a:t>
                      </a: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PF Din Text Cond Pro Medium" charset="0"/>
                          <a:cs typeface="Helvetica"/>
                          <a:sym typeface="Calibri"/>
                        </a:rPr>
                        <a:t>688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PF Din Text Cond Pro Medium" charset="0"/>
                        <a:cs typeface="Helvetica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PF Din Text Cond Pro Medium" charset="0"/>
                          <a:cs typeface="Helvetica"/>
                          <a:sym typeface="Calibri"/>
                        </a:rPr>
                        <a:t>7832,21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PF Din Text Cond Pro Medium" charset="0"/>
                        <a:cs typeface="Helvetica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110-150</a:t>
                      </a: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PF Din Text Cond Pro Medium" charset="0"/>
                          <a:cs typeface="Helvetica"/>
                          <a:sym typeface="Calibri"/>
                        </a:rPr>
                        <a:t>412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PF Din Text Cond Pro Medium" charset="0"/>
                        <a:cs typeface="Helvetica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PF Din Text Cond Pro Medium" charset="0"/>
                          <a:cs typeface="Helvetica"/>
                          <a:sym typeface="Calibri"/>
                        </a:rPr>
                        <a:t>6413,21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PF Din Text Cond Pro Medium" charset="0"/>
                        <a:cs typeface="Helvetica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220</a:t>
                      </a: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PF Din Text Cond Pro Medium" charset="0"/>
                          <a:cs typeface="Helvetica"/>
                          <a:sym typeface="Calibri"/>
                        </a:rPr>
                        <a:t>3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PF Din Text Cond Pro Medium" charset="0"/>
                        <a:cs typeface="Helvetica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PF Din Text Cond Pro Medium" charset="0"/>
                          <a:cs typeface="Helvetica"/>
                          <a:sym typeface="Calibri"/>
                        </a:rPr>
                        <a:t>184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PF Din Text Cond Pro Medium" charset="0"/>
                        <a:cs typeface="Helvetica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Всего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: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latin typeface="PF Din Text Cond Pro Light" charset="0"/>
                        <a:ea typeface="PF Din Text Cond Pro Light" charset="0"/>
                        <a:cs typeface="PF Din Text Cond Pro Light" charset="0"/>
                      </a:endParaRP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PF Din Text Cond Pro Medium" charset="0"/>
                          <a:cs typeface="Helvetica"/>
                          <a:sym typeface="Calibri"/>
                        </a:rPr>
                        <a:t>57345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PF Din Text Cond Pro Medium" charset="0"/>
                        <a:cs typeface="Helvetica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994"/>
                          </a:solidFill>
                          <a:effectLst/>
                          <a:uLnTx/>
                          <a:uFillTx/>
                          <a:latin typeface="PF Din Text Cond Pro Medium" charset="0"/>
                          <a:cs typeface="Helvetica"/>
                          <a:sym typeface="Calibri"/>
                        </a:rPr>
                        <a:t>92226,11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994"/>
                        </a:solidFill>
                        <a:effectLst/>
                        <a:uLnTx/>
                        <a:uFillTx/>
                        <a:latin typeface="PF Din Text Cond Pro Medium" charset="0"/>
                        <a:cs typeface="Helvetica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5" name="Group 6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941022"/>
              </p:ext>
            </p:extLst>
          </p:nvPr>
        </p:nvGraphicFramePr>
        <p:xfrm>
          <a:off x="151415" y="4227766"/>
          <a:ext cx="5536691" cy="2186482"/>
        </p:xfrm>
        <a:graphic>
          <a:graphicData uri="http://schemas.openxmlformats.org/drawingml/2006/table">
            <a:tbl>
              <a:tblPr/>
              <a:tblGrid>
                <a:gridCol w="299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36000" marR="36000" marT="16002" marB="1600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36000" marR="36000" marT="16002" marB="16002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baseline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1 полугодие 2022</a:t>
                      </a:r>
                      <a:endParaRPr lang="ru-RU" sz="1400" b="0" i="0" kern="12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PF Din Text Cond Pro Light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6002" marB="16002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789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Отпуск в сеть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PF Din Text Cond Pro Light" charset="0"/>
                        <a:cs typeface="Times New Roman" panose="02020603050405020304" pitchFamily="18" charset="0"/>
                      </a:endParaRP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млн кВт·ч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PF Din Text Cond Pro Light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12 830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789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Отпуск из сети</a:t>
                      </a: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млн кВт·ч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PF Din Text Cond Pro Light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11 635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673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Потери</a:t>
                      </a: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млн кВт·ч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PF Din Text Cond Pro Light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1 195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789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Заявленная мощность потребителей</a:t>
                      </a: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МВт</a:t>
                      </a: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1 366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577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Загрузка трансформаторной мощности</a:t>
                      </a:r>
                    </a:p>
                  </a:txBody>
                  <a:tcPr marL="53910" marR="53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PF Din Text Cond Pro Light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46,13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6000" marR="36000" marT="16002" marB="16002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156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Box 3"/>
          <p:cNvSpPr txBox="1"/>
          <p:nvPr/>
        </p:nvSpPr>
        <p:spPr>
          <a:xfrm>
            <a:off x="8822812" y="537527"/>
            <a:ext cx="478169" cy="37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2202" rIns="42202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846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75203" y="425118"/>
            <a:ext cx="7359397" cy="35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8" tIns="41724" rIns="83448" bIns="41724" anchor="ctr"/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PF Din Text Cond Pro Medium" charset="0"/>
                <a:cs typeface="Times New Roman" panose="02020603050405020304" pitchFamily="18" charset="0"/>
              </a:rPr>
              <a:t>ФИНАНСОВО-ЭКОНОМИЧЕСКИЕ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F Din Text Cond Pro Medium" charset="0"/>
                <a:cs typeface="Times New Roman" panose="02020603050405020304" pitchFamily="18" charset="0"/>
              </a:rPr>
              <a:t>ПОКАЗАТЕЛИ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PF Din Text Cond Pro Medium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6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828757"/>
              </p:ext>
            </p:extLst>
          </p:nvPr>
        </p:nvGraphicFramePr>
        <p:xfrm>
          <a:off x="336176" y="1193834"/>
          <a:ext cx="8431813" cy="5054901"/>
        </p:xfrm>
        <a:graphic>
          <a:graphicData uri="http://schemas.openxmlformats.org/drawingml/2006/table">
            <a:tbl>
              <a:tblPr/>
              <a:tblGrid>
                <a:gridCol w="4577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1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Показатели</a:t>
                      </a:r>
                    </a:p>
                  </a:txBody>
                  <a:tcPr marL="36000" marR="36000" marT="16002" marB="1600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1 полугодие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2021 год</a:t>
                      </a:r>
                      <a:endParaRPr lang="ru-RU" sz="14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PF Din Text Cond Pro Light" charset="0"/>
                        <a:ea typeface="PF Din Text Cond Pro Light" charset="0"/>
                        <a:cs typeface="PF Din Text Cond Pro Light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baseline="0" noProof="0" dirty="0" smtClean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1 полугодие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baseline="0" noProof="0" dirty="0" smtClean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2022 год</a:t>
                      </a:r>
                      <a:endParaRPr lang="ru-RU" sz="1400" b="0" i="0" kern="1200" noProof="0" dirty="0">
                        <a:solidFill>
                          <a:schemeClr val="tx1"/>
                        </a:solidFill>
                        <a:latin typeface="PF Din Text Cond Pro Light" charset="0"/>
                        <a:ea typeface="PF Din Text Cond Pro Light" charset="0"/>
                        <a:cs typeface="PF Din Text Cond Pro Light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ВЫРУЧКА</a:t>
                      </a:r>
                    </a:p>
                  </a:txBody>
                  <a:tcPr marL="8344" marR="8344" marT="83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26 265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29 467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от передачи электроэнергии</a:t>
                      </a:r>
                    </a:p>
                  </a:txBody>
                  <a:tcPr marL="8344" marR="8344" marT="83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25 260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28 794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от тех. присоединения </a:t>
                      </a:r>
                    </a:p>
                  </a:txBody>
                  <a:tcPr marL="8344" marR="8344" marT="83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659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278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499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СЕБЕСТОИМОСТЬ (с учетом управленческих</a:t>
                      </a:r>
                      <a:r>
                        <a:rPr lang="ru-RU" sz="1300" b="1" i="0" kern="1200" baseline="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 и коммерческих расходов)</a:t>
                      </a:r>
                      <a:endParaRPr lang="ru-RU" sz="1300" b="1" i="0" kern="1200" dirty="0">
                        <a:solidFill>
                          <a:schemeClr val="tx1"/>
                        </a:solidFill>
                        <a:latin typeface="PF Din Text Cond Pro Light" charset="0"/>
                        <a:ea typeface="PF Din Text Cond Pro Light" charset="0"/>
                        <a:cs typeface="PF Din Text Cond Pro Light" charset="0"/>
                      </a:endParaRPr>
                    </a:p>
                  </a:txBody>
                  <a:tcPr marL="8344" marR="8344" marT="83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24 256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24 702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услуги ФСК ЕЭС</a:t>
                      </a:r>
                    </a:p>
                  </a:txBody>
                  <a:tcPr marL="8344" marR="8344" marT="83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3 964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4 133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услуги ТСО</a:t>
                      </a:r>
                    </a:p>
                  </a:txBody>
                  <a:tcPr marL="8344" marR="8344" marT="83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6 653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7 272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покупка потерь </a:t>
                      </a:r>
                    </a:p>
                  </a:txBody>
                  <a:tcPr marL="8344" marR="8344" marT="83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4 265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4 242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амортизация</a:t>
                      </a:r>
                    </a:p>
                  </a:txBody>
                  <a:tcPr marL="8344" marR="8344" marT="83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2 327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3 027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499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Справочно: затраты на оплату труда с учетом страховых взносов</a:t>
                      </a:r>
                    </a:p>
                  </a:txBody>
                  <a:tcPr marL="8344" marR="8344" marT="83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3 410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3 515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затраты на ремонт</a:t>
                      </a:r>
                    </a:p>
                  </a:txBody>
                  <a:tcPr marL="8344" marR="8344" marT="83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1 821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1 550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327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ЧИСТАЯ ПРИБЫЛЬ</a:t>
                      </a:r>
                    </a:p>
                  </a:txBody>
                  <a:tcPr marL="8344" marR="8344" marT="83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-128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1 970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от передачи электроэнергии</a:t>
                      </a:r>
                    </a:p>
                  </a:txBody>
                  <a:tcPr marL="8344" marR="8344" marT="83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-380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2 031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от тех. присоединения </a:t>
                      </a:r>
                    </a:p>
                  </a:txBody>
                  <a:tcPr marL="8344" marR="8344" marT="83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246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-32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318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от прочей деятельности</a:t>
                      </a:r>
                    </a:p>
                  </a:txBody>
                  <a:tcPr marL="8344" marR="8344" marT="83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-29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Долг на конец периода</a:t>
                      </a:r>
                    </a:p>
                  </a:txBody>
                  <a:tcPr marL="8344" marR="8344" marT="83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22 507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3B6AA1"/>
                          </a:solidFill>
                          <a:effectLst/>
                          <a:uFillTx/>
                          <a:latin typeface="PFDinTextCondPro-Light"/>
                          <a:ea typeface="+mn-ea"/>
                          <a:cs typeface="+mn-cs"/>
                          <a:sym typeface="Calibri"/>
                        </a:rPr>
                        <a:t>20 595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Номер слайда 2"/>
          <p:cNvSpPr txBox="1">
            <a:spLocks/>
          </p:cNvSpPr>
          <p:nvPr/>
        </p:nvSpPr>
        <p:spPr>
          <a:xfrm>
            <a:off x="8767990" y="6489961"/>
            <a:ext cx="164467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F59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16265"/>
              </p:ext>
            </p:extLst>
          </p:nvPr>
        </p:nvGraphicFramePr>
        <p:xfrm>
          <a:off x="7409089" y="900110"/>
          <a:ext cx="1358900" cy="219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млн</a:t>
                      </a:r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 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PF Din Text Cond Pro Light" charset="0"/>
                          <a:ea typeface="PF Din Text Cond Pro Light" charset="0"/>
                          <a:cs typeface="PF Din Text Cond Pro Light" charset="0"/>
                        </a:rPr>
                        <a:t>рублей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24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Box 3"/>
          <p:cNvSpPr txBox="1"/>
          <p:nvPr/>
        </p:nvSpPr>
        <p:spPr>
          <a:xfrm>
            <a:off x="8822812" y="537527"/>
            <a:ext cx="478169" cy="37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2202" rIns="42202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846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3912" y="1012002"/>
            <a:ext cx="8579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ПАО «Россети Кубань»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прибыли в условиях долгосрочного обеспечения надёжного, качественного и доступного электроснабжения потребителей Краснодарского края и Республики Адыгея за счёт организации максимально эффективного управления распределительной сетевой инфраструктурой с использованием передовых технологий и инноваций с учётом мировых стандартов качества предоставляемых услуг и лучшей практики корпоративного управления.</a:t>
            </a:r>
          </a:p>
        </p:txBody>
      </p:sp>
      <p:sp>
        <p:nvSpPr>
          <p:cNvPr id="6" name="Овал 5"/>
          <p:cNvSpPr/>
          <p:nvPr/>
        </p:nvSpPr>
        <p:spPr>
          <a:xfrm>
            <a:off x="3751653" y="5340343"/>
            <a:ext cx="1820941" cy="94159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bg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777" y="3856029"/>
            <a:ext cx="1700931" cy="10912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359" y="3327301"/>
            <a:ext cx="1700931" cy="10912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339" y="3859693"/>
            <a:ext cx="1700931" cy="10912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218" y="5297106"/>
            <a:ext cx="1700931" cy="10912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62032" y="5569688"/>
            <a:ext cx="149262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Ценности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5477" y="4051092"/>
            <a:ext cx="149262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Человеческие ресурс</a:t>
            </a:r>
            <a:endParaRPr kumimoji="0" lang="ru-RU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7212" y="3634623"/>
            <a:ext cx="149262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Эффективность </a:t>
            </a:r>
            <a:endParaRPr kumimoji="0" lang="ru-RU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5972" y="5641395"/>
            <a:ext cx="14926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Безопасность</a:t>
            </a:r>
            <a:endParaRPr kumimoji="0" lang="ru-RU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492" y="4068928"/>
            <a:ext cx="1492623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Социальная ответственность</a:t>
            </a:r>
            <a:endParaRPr kumimoji="0" lang="ru-RU" sz="15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00383" y="4503932"/>
            <a:ext cx="560881" cy="3901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572">
            <a:off x="5566476" y="4834421"/>
            <a:ext cx="390178" cy="5608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09952">
            <a:off x="3499897" y="4762205"/>
            <a:ext cx="390178" cy="5608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799184" y="5484337"/>
            <a:ext cx="390178" cy="56088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10" y="5331453"/>
            <a:ext cx="1700931" cy="109127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242338" y="5641393"/>
            <a:ext cx="1386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Надежность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134885" y="5484337"/>
            <a:ext cx="39017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32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Box 3"/>
          <p:cNvSpPr txBox="1"/>
          <p:nvPr/>
        </p:nvSpPr>
        <p:spPr>
          <a:xfrm>
            <a:off x="8822812" y="537527"/>
            <a:ext cx="478169" cy="37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2202" rIns="42202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846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8906" y="1779280"/>
            <a:ext cx="7597588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882437060"/>
              </p:ext>
            </p:extLst>
          </p:nvPr>
        </p:nvGraphicFramePr>
        <p:xfrm>
          <a:off x="593212" y="1074263"/>
          <a:ext cx="8229600" cy="504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0804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529" y="4048106"/>
            <a:ext cx="1722335" cy="172233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t="-13497" r="48538" b="35895"/>
          <a:stretch/>
        </p:blipFill>
        <p:spPr>
          <a:xfrm>
            <a:off x="335193" y="5031315"/>
            <a:ext cx="1665661" cy="1643403"/>
          </a:xfrm>
          <a:prstGeom prst="don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</p:pic>
      <p:sp>
        <p:nvSpPr>
          <p:cNvPr id="427" name="TextBox 3"/>
          <p:cNvSpPr txBox="1"/>
          <p:nvPr/>
        </p:nvSpPr>
        <p:spPr>
          <a:xfrm>
            <a:off x="8822812" y="537527"/>
            <a:ext cx="478169" cy="37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2202" rIns="42202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846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62" y="5217555"/>
            <a:ext cx="1173037" cy="12285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002" y="4503409"/>
            <a:ext cx="1388279" cy="1267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69">
            <a:off x="2454388" y="4606071"/>
            <a:ext cx="1045727" cy="1222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t="-13497" r="48538" b="35895"/>
          <a:stretch/>
        </p:blipFill>
        <p:spPr>
          <a:xfrm>
            <a:off x="2201341" y="4208637"/>
            <a:ext cx="1761761" cy="1738218"/>
          </a:xfrm>
          <a:prstGeom prst="donut">
            <a:avLst>
              <a:gd name="adj" fmla="val 922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3" t="12937" r="18111" b="10090"/>
          <a:stretch/>
        </p:blipFill>
        <p:spPr>
          <a:xfrm>
            <a:off x="4254763" y="4967029"/>
            <a:ext cx="1615651" cy="1588946"/>
          </a:xfrm>
          <a:prstGeom prst="ellipse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2" t="218" r="39536" b="41756"/>
          <a:stretch/>
        </p:blipFill>
        <p:spPr>
          <a:xfrm>
            <a:off x="4349701" y="5056527"/>
            <a:ext cx="1281765" cy="1457163"/>
          </a:xfrm>
          <a:prstGeom prst="ellipse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t="-13497" r="48538" b="35895"/>
          <a:stretch/>
        </p:blipFill>
        <p:spPr>
          <a:xfrm>
            <a:off x="4163589" y="4810669"/>
            <a:ext cx="1889295" cy="1864049"/>
          </a:xfrm>
          <a:prstGeom prst="donut">
            <a:avLst>
              <a:gd name="adj" fmla="val 11633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/>
          <a:srcRect l="6111" r="6267"/>
          <a:stretch/>
        </p:blipFill>
        <p:spPr>
          <a:xfrm>
            <a:off x="6573721" y="4511388"/>
            <a:ext cx="1567409" cy="134162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t="-13497" r="48538" b="35895"/>
          <a:stretch/>
        </p:blipFill>
        <p:spPr>
          <a:xfrm>
            <a:off x="6249610" y="4051998"/>
            <a:ext cx="2215632" cy="2116791"/>
          </a:xfrm>
          <a:prstGeom prst="donut">
            <a:avLst>
              <a:gd name="adj" fmla="val 19456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</p:pic>
      <p:sp>
        <p:nvSpPr>
          <p:cNvPr id="32" name="Прямоугольник 31"/>
          <p:cNvSpPr/>
          <p:nvPr/>
        </p:nvSpPr>
        <p:spPr>
          <a:xfrm>
            <a:off x="837730" y="1056659"/>
            <a:ext cx="76275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ременное и постоянное трудоустройство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образовательных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полученных студентами в процессе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практического опыта работы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3889" y="434463"/>
            <a:ext cx="4144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115297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1" y="2103973"/>
            <a:ext cx="3057099" cy="3759230"/>
          </a:xfrm>
          <a:prstGeom prst="rect">
            <a:avLst/>
          </a:prstGeom>
          <a:ln>
            <a:solidFill>
              <a:schemeClr val="bg1">
                <a:alpha val="97000"/>
              </a:schemeClr>
            </a:solidFill>
          </a:ln>
        </p:spPr>
      </p:pic>
      <p:sp>
        <p:nvSpPr>
          <p:cNvPr id="427" name="TextBox 3"/>
          <p:cNvSpPr txBox="1"/>
          <p:nvPr/>
        </p:nvSpPr>
        <p:spPr>
          <a:xfrm>
            <a:off x="8822812" y="537527"/>
            <a:ext cx="478169" cy="37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2202" rIns="42202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846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3086" y="1275238"/>
            <a:ext cx="6428095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Кубанский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аграрный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Кубанский государственный технологический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Армавирский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механотехнологический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институт (филиал КГТУ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Краснодарский технический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Брюховецкий аграрный колледж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Новороссийский колледж строительства и экономики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Белореченский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индустриально – технологический техникум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Ленинградский технический колледж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Краснодарский монтажный техникум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Лабинский социально-технический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техникум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Славянский электротехнологический техникум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Сочинский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техникум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57134" y="583217"/>
            <a:ext cx="516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ПАРТНЕРАМИ ОБЩЕСТВА ЯВЛЯЮТСЯ: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85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Box 3"/>
          <p:cNvSpPr txBox="1"/>
          <p:nvPr/>
        </p:nvSpPr>
        <p:spPr>
          <a:xfrm>
            <a:off x="8822812" y="537527"/>
            <a:ext cx="478169" cy="37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2202" rIns="42202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846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93128033"/>
              </p:ext>
            </p:extLst>
          </p:nvPr>
        </p:nvGraphicFramePr>
        <p:xfrm>
          <a:off x="3370997" y="1105468"/>
          <a:ext cx="5690899" cy="4833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82725" y="1978925"/>
            <a:ext cx="144008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2020 г.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2724" y="3291237"/>
            <a:ext cx="144008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2021 г.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2724" y="4765343"/>
            <a:ext cx="144008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2022 г.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073" y="1557038"/>
            <a:ext cx="45518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целевого приема;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корпоративных образовательных и научных проектов Группы Россети;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допуска по электробезопасности;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профессии;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хорошей успеваемостью.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34017" y="423357"/>
            <a:ext cx="618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ПРИОРИТЕТНОЕ ПРАВО НА ПРОХОЖДЕНИЕ ПРКТИКИ ИМЕЮТ СТУДЕНТЫ: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21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ссети Приказ 100">
  <a:themeElements>
    <a:clrScheme name="Россети Пр100">
      <a:dk1>
        <a:srgbClr val="000000"/>
      </a:dk1>
      <a:lt1>
        <a:srgbClr val="FFFFFF"/>
      </a:lt1>
      <a:dk2>
        <a:srgbClr val="618FC5"/>
      </a:dk2>
      <a:lt2>
        <a:srgbClr val="0F5994"/>
      </a:lt2>
      <a:accent1>
        <a:srgbClr val="A7A7A7"/>
      </a:accent1>
      <a:accent2>
        <a:srgbClr val="D7603A"/>
      </a:accent2>
      <a:accent3>
        <a:srgbClr val="D73C33"/>
      </a:accent3>
      <a:accent4>
        <a:srgbClr val="1DA117"/>
      </a:accent4>
      <a:accent5>
        <a:srgbClr val="DFEBF7"/>
      </a:accent5>
      <a:accent6>
        <a:srgbClr val="725099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Россети Приказ 100" id="{0F51F0E5-79F9-644E-AE94-FBBF7CDAFCEB}" vid="{7349C5D6-7349-A34E-9165-71C68B74116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E7AF5F-8A51-4E3C-BE03-1F17D40E7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0C3EC1-CDDE-4A78-9C98-960EBDAA1A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89D51D-7901-4CBB-BF91-377B40D1314B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19440</TotalTime>
  <Words>551</Words>
  <Application>Microsoft Office PowerPoint</Application>
  <PresentationFormat>Экран (4:3)</PresentationFormat>
  <Paragraphs>214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Arial Narrow</vt:lpstr>
      <vt:lpstr>Calibri</vt:lpstr>
      <vt:lpstr>Helvetica</vt:lpstr>
      <vt:lpstr>PF Din Text Cond Pro Light</vt:lpstr>
      <vt:lpstr>PF Din Text Cond Pro Medium</vt:lpstr>
      <vt:lpstr>PFDinTextCondPro-Light</vt:lpstr>
      <vt:lpstr>PFDinTextCondPro-Medium</vt:lpstr>
      <vt:lpstr>Symbol</vt:lpstr>
      <vt:lpstr>Times New Roman</vt:lpstr>
      <vt:lpstr>Wingdings</vt:lpstr>
      <vt:lpstr>Россети Приказ 100</vt:lpstr>
      <vt:lpstr>ПАО «Россети Кубань»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Воронцова А.П.</dc:creator>
  <cp:lastModifiedBy>Новикова Наталья Игоревна</cp:lastModifiedBy>
  <cp:revision>2795</cp:revision>
  <cp:lastPrinted>2022-08-09T06:17:23Z</cp:lastPrinted>
  <dcterms:created xsi:type="dcterms:W3CDTF">2016-03-15T13:08:37Z</dcterms:created>
  <dcterms:modified xsi:type="dcterms:W3CDTF">2022-09-22T04:28:43Z</dcterms:modified>
</cp:coreProperties>
</file>